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9" r:id="rId4"/>
    <p:sldId id="261" r:id="rId5"/>
    <p:sldId id="260" r:id="rId6"/>
    <p:sldId id="258" r:id="rId7"/>
    <p:sldId id="262" r:id="rId8"/>
    <p:sldId id="273" r:id="rId9"/>
    <p:sldId id="264" r:id="rId10"/>
    <p:sldId id="272" r:id="rId11"/>
    <p:sldId id="271" r:id="rId12"/>
    <p:sldId id="269" r:id="rId13"/>
    <p:sldId id="267" r:id="rId1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661057-E161-39E8-B41B-A9AE809CA625}" name="Rhiannon Patel" initials="RP" userId="S::R.Patel@gov.je::18043fcc-010c-4719-bbfe-b2ee0ae05959" providerId="AD"/>
  <p188:author id="{CB13C47B-315C-369A-C7FD-CF521B71C5CF}" name="Emma Mathew" initials="EM" userId="S::E.Mathew@gov.je::6c871144-0c32-45a9-bf05-393f4d99165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344F21"/>
    <a:srgbClr val="3E5F27"/>
    <a:srgbClr val="476D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261E9B-170F-5DB2-0D18-A4E4AA282EB1}" v="33" dt="2024-03-14T14:50:58.750"/>
    <p1510:client id="{DC784E7F-E70F-9736-7533-BBE873B5D43B}" v="42" dt="2024-03-14T16:10:44.8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2"/>
    <p:restoredTop sz="94668"/>
  </p:normalViewPr>
  <p:slideViewPr>
    <p:cSldViewPr snapToGrid="0">
      <p:cViewPr varScale="1">
        <p:scale>
          <a:sx n="119" d="100"/>
          <a:sy n="119" d="100"/>
        </p:scale>
        <p:origin x="536"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B87D2CE0-17E2-4F74-882F-5AD75AB6A9B6}" type="datetimeFigureOut">
              <a:rPr lang="en-GB" smtClean="0"/>
              <a:t>21/03/2024</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CE7BA483-0AD5-443E-BDDC-CBD48241AE36}" type="slidenum">
              <a:rPr lang="en-GB" smtClean="0"/>
              <a:t>‹#›</a:t>
            </a:fld>
            <a:endParaRPr lang="en-GB"/>
          </a:p>
        </p:txBody>
      </p:sp>
    </p:spTree>
    <p:extLst>
      <p:ext uri="{BB962C8B-B14F-4D97-AF65-F5344CB8AC3E}">
        <p14:creationId xmlns:p14="http://schemas.microsoft.com/office/powerpoint/2010/main" val="1749213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E7BA483-0AD5-443E-BDDC-CBD48241AE36}" type="slidenum">
              <a:rPr lang="en-GB" smtClean="0"/>
              <a:t>13</a:t>
            </a:fld>
            <a:endParaRPr lang="en-GB"/>
          </a:p>
        </p:txBody>
      </p:sp>
    </p:spTree>
    <p:extLst>
      <p:ext uri="{BB962C8B-B14F-4D97-AF65-F5344CB8AC3E}">
        <p14:creationId xmlns:p14="http://schemas.microsoft.com/office/powerpoint/2010/main" val="4290510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ECA9-CC4F-B104-28F0-E918959F26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6869AE3-A31E-2982-6558-EFA387F39A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3457B7D-BAE7-09A3-96DA-BC1AE1EDF355}"/>
              </a:ext>
            </a:extLst>
          </p:cNvPr>
          <p:cNvSpPr>
            <a:spLocks noGrp="1"/>
          </p:cNvSpPr>
          <p:nvPr>
            <p:ph type="dt" sz="half" idx="10"/>
          </p:nvPr>
        </p:nvSpPr>
        <p:spPr/>
        <p:txBody>
          <a:bodyPr/>
          <a:lstStyle/>
          <a:p>
            <a:fld id="{F1C2F00B-F314-4859-A0D1-E1C733F3ED68}" type="datetimeFigureOut">
              <a:rPr lang="en-GB" smtClean="0"/>
              <a:t>21/03/2024</a:t>
            </a:fld>
            <a:endParaRPr lang="en-GB"/>
          </a:p>
        </p:txBody>
      </p:sp>
      <p:sp>
        <p:nvSpPr>
          <p:cNvPr id="5" name="Footer Placeholder 4">
            <a:extLst>
              <a:ext uri="{FF2B5EF4-FFF2-40B4-BE49-F238E27FC236}">
                <a16:creationId xmlns:a16="http://schemas.microsoft.com/office/drawing/2014/main" id="{75F1CC93-2D2E-086D-B640-79D9FEF02A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D7B798-A515-ACCF-B2C2-F6D436938A77}"/>
              </a:ext>
            </a:extLst>
          </p:cNvPr>
          <p:cNvSpPr>
            <a:spLocks noGrp="1"/>
          </p:cNvSpPr>
          <p:nvPr>
            <p:ph type="sldNum" sz="quarter" idx="12"/>
          </p:nvPr>
        </p:nvSpPr>
        <p:spPr/>
        <p:txBody>
          <a:bodyPr/>
          <a:lstStyle/>
          <a:p>
            <a:fld id="{811060D1-4567-4F14-85D8-6FC7D5DDA81D}" type="slidenum">
              <a:rPr lang="en-GB" smtClean="0"/>
              <a:t>‹#›</a:t>
            </a:fld>
            <a:endParaRPr lang="en-GB"/>
          </a:p>
        </p:txBody>
      </p:sp>
    </p:spTree>
    <p:extLst>
      <p:ext uri="{BB962C8B-B14F-4D97-AF65-F5344CB8AC3E}">
        <p14:creationId xmlns:p14="http://schemas.microsoft.com/office/powerpoint/2010/main" val="1312985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24158-F81D-1EC0-D4B0-8B49D849B3C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CF8C668-0BB2-D745-1666-5C24CA724F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4A2229-406B-C395-4DDB-824AA4DFFD50}"/>
              </a:ext>
            </a:extLst>
          </p:cNvPr>
          <p:cNvSpPr>
            <a:spLocks noGrp="1"/>
          </p:cNvSpPr>
          <p:nvPr>
            <p:ph type="dt" sz="half" idx="10"/>
          </p:nvPr>
        </p:nvSpPr>
        <p:spPr/>
        <p:txBody>
          <a:bodyPr/>
          <a:lstStyle/>
          <a:p>
            <a:fld id="{F1C2F00B-F314-4859-A0D1-E1C733F3ED68}" type="datetimeFigureOut">
              <a:rPr lang="en-GB" smtClean="0"/>
              <a:t>21/03/2024</a:t>
            </a:fld>
            <a:endParaRPr lang="en-GB"/>
          </a:p>
        </p:txBody>
      </p:sp>
      <p:sp>
        <p:nvSpPr>
          <p:cNvPr id="5" name="Footer Placeholder 4">
            <a:extLst>
              <a:ext uri="{FF2B5EF4-FFF2-40B4-BE49-F238E27FC236}">
                <a16:creationId xmlns:a16="http://schemas.microsoft.com/office/drawing/2014/main" id="{DF253513-BFBA-96AB-0660-513AEA59C9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D22DAB-1A3D-9D33-C0C9-119C505800B1}"/>
              </a:ext>
            </a:extLst>
          </p:cNvPr>
          <p:cNvSpPr>
            <a:spLocks noGrp="1"/>
          </p:cNvSpPr>
          <p:nvPr>
            <p:ph type="sldNum" sz="quarter" idx="12"/>
          </p:nvPr>
        </p:nvSpPr>
        <p:spPr/>
        <p:txBody>
          <a:bodyPr/>
          <a:lstStyle/>
          <a:p>
            <a:fld id="{811060D1-4567-4F14-85D8-6FC7D5DDA81D}" type="slidenum">
              <a:rPr lang="en-GB" smtClean="0"/>
              <a:t>‹#›</a:t>
            </a:fld>
            <a:endParaRPr lang="en-GB"/>
          </a:p>
        </p:txBody>
      </p:sp>
    </p:spTree>
    <p:extLst>
      <p:ext uri="{BB962C8B-B14F-4D97-AF65-F5344CB8AC3E}">
        <p14:creationId xmlns:p14="http://schemas.microsoft.com/office/powerpoint/2010/main" val="3535075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36ED6E-3132-859A-F3D6-E72B5AB9A9A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6B001F3-F2AB-B70F-2392-2562AD7D99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7529E4-C8E5-5535-C306-283B7426E795}"/>
              </a:ext>
            </a:extLst>
          </p:cNvPr>
          <p:cNvSpPr>
            <a:spLocks noGrp="1"/>
          </p:cNvSpPr>
          <p:nvPr>
            <p:ph type="dt" sz="half" idx="10"/>
          </p:nvPr>
        </p:nvSpPr>
        <p:spPr/>
        <p:txBody>
          <a:bodyPr/>
          <a:lstStyle/>
          <a:p>
            <a:fld id="{F1C2F00B-F314-4859-A0D1-E1C733F3ED68}" type="datetimeFigureOut">
              <a:rPr lang="en-GB" smtClean="0"/>
              <a:t>21/03/2024</a:t>
            </a:fld>
            <a:endParaRPr lang="en-GB"/>
          </a:p>
        </p:txBody>
      </p:sp>
      <p:sp>
        <p:nvSpPr>
          <p:cNvPr id="5" name="Footer Placeholder 4">
            <a:extLst>
              <a:ext uri="{FF2B5EF4-FFF2-40B4-BE49-F238E27FC236}">
                <a16:creationId xmlns:a16="http://schemas.microsoft.com/office/drawing/2014/main" id="{AA5D444E-9B80-6AAF-E75E-9408EC49DC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14A3B6-0FD9-A977-ACE5-71CDAC92703B}"/>
              </a:ext>
            </a:extLst>
          </p:cNvPr>
          <p:cNvSpPr>
            <a:spLocks noGrp="1"/>
          </p:cNvSpPr>
          <p:nvPr>
            <p:ph type="sldNum" sz="quarter" idx="12"/>
          </p:nvPr>
        </p:nvSpPr>
        <p:spPr/>
        <p:txBody>
          <a:bodyPr/>
          <a:lstStyle/>
          <a:p>
            <a:fld id="{811060D1-4567-4F14-85D8-6FC7D5DDA81D}" type="slidenum">
              <a:rPr lang="en-GB" smtClean="0"/>
              <a:t>‹#›</a:t>
            </a:fld>
            <a:endParaRPr lang="en-GB"/>
          </a:p>
        </p:txBody>
      </p:sp>
    </p:spTree>
    <p:extLst>
      <p:ext uri="{BB962C8B-B14F-4D97-AF65-F5344CB8AC3E}">
        <p14:creationId xmlns:p14="http://schemas.microsoft.com/office/powerpoint/2010/main" val="1418208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CC215-4E2A-6E05-FB42-B2092298011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03AD344-EAF4-FEF8-5B84-07DBB8BEB0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373391-BE5B-2A67-65C8-1C39C1D43D92}"/>
              </a:ext>
            </a:extLst>
          </p:cNvPr>
          <p:cNvSpPr>
            <a:spLocks noGrp="1"/>
          </p:cNvSpPr>
          <p:nvPr>
            <p:ph type="dt" sz="half" idx="10"/>
          </p:nvPr>
        </p:nvSpPr>
        <p:spPr/>
        <p:txBody>
          <a:bodyPr/>
          <a:lstStyle/>
          <a:p>
            <a:fld id="{F1C2F00B-F314-4859-A0D1-E1C733F3ED68}" type="datetimeFigureOut">
              <a:rPr lang="en-GB" smtClean="0"/>
              <a:t>21/03/2024</a:t>
            </a:fld>
            <a:endParaRPr lang="en-GB"/>
          </a:p>
        </p:txBody>
      </p:sp>
      <p:sp>
        <p:nvSpPr>
          <p:cNvPr id="5" name="Footer Placeholder 4">
            <a:extLst>
              <a:ext uri="{FF2B5EF4-FFF2-40B4-BE49-F238E27FC236}">
                <a16:creationId xmlns:a16="http://schemas.microsoft.com/office/drawing/2014/main" id="{9437A384-7F05-98EB-B885-02876939C3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C019102-FEDD-210E-D2A8-27E2A1AD999A}"/>
              </a:ext>
            </a:extLst>
          </p:cNvPr>
          <p:cNvSpPr>
            <a:spLocks noGrp="1"/>
          </p:cNvSpPr>
          <p:nvPr>
            <p:ph type="sldNum" sz="quarter" idx="12"/>
          </p:nvPr>
        </p:nvSpPr>
        <p:spPr/>
        <p:txBody>
          <a:bodyPr/>
          <a:lstStyle/>
          <a:p>
            <a:fld id="{811060D1-4567-4F14-85D8-6FC7D5DDA81D}" type="slidenum">
              <a:rPr lang="en-GB" smtClean="0"/>
              <a:t>‹#›</a:t>
            </a:fld>
            <a:endParaRPr lang="en-GB"/>
          </a:p>
        </p:txBody>
      </p:sp>
    </p:spTree>
    <p:extLst>
      <p:ext uri="{BB962C8B-B14F-4D97-AF65-F5344CB8AC3E}">
        <p14:creationId xmlns:p14="http://schemas.microsoft.com/office/powerpoint/2010/main" val="1766248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D9F0-F79D-0F85-748B-8BF70BF9B6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39AE60C-D5C1-CFDD-21B8-199A26FB7B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EF54BC-B300-FBBB-3080-41DC4503560D}"/>
              </a:ext>
            </a:extLst>
          </p:cNvPr>
          <p:cNvSpPr>
            <a:spLocks noGrp="1"/>
          </p:cNvSpPr>
          <p:nvPr>
            <p:ph type="dt" sz="half" idx="10"/>
          </p:nvPr>
        </p:nvSpPr>
        <p:spPr/>
        <p:txBody>
          <a:bodyPr/>
          <a:lstStyle/>
          <a:p>
            <a:fld id="{F1C2F00B-F314-4859-A0D1-E1C733F3ED68}" type="datetimeFigureOut">
              <a:rPr lang="en-GB" smtClean="0"/>
              <a:t>21/03/2024</a:t>
            </a:fld>
            <a:endParaRPr lang="en-GB"/>
          </a:p>
        </p:txBody>
      </p:sp>
      <p:sp>
        <p:nvSpPr>
          <p:cNvPr id="5" name="Footer Placeholder 4">
            <a:extLst>
              <a:ext uri="{FF2B5EF4-FFF2-40B4-BE49-F238E27FC236}">
                <a16:creationId xmlns:a16="http://schemas.microsoft.com/office/drawing/2014/main" id="{F40A0809-75EC-951D-A5CA-49E53BAA8D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737A196-5838-028F-4880-638E533EA5F4}"/>
              </a:ext>
            </a:extLst>
          </p:cNvPr>
          <p:cNvSpPr>
            <a:spLocks noGrp="1"/>
          </p:cNvSpPr>
          <p:nvPr>
            <p:ph type="sldNum" sz="quarter" idx="12"/>
          </p:nvPr>
        </p:nvSpPr>
        <p:spPr/>
        <p:txBody>
          <a:bodyPr/>
          <a:lstStyle/>
          <a:p>
            <a:fld id="{811060D1-4567-4F14-85D8-6FC7D5DDA81D}" type="slidenum">
              <a:rPr lang="en-GB" smtClean="0"/>
              <a:t>‹#›</a:t>
            </a:fld>
            <a:endParaRPr lang="en-GB"/>
          </a:p>
        </p:txBody>
      </p:sp>
    </p:spTree>
    <p:extLst>
      <p:ext uri="{BB962C8B-B14F-4D97-AF65-F5344CB8AC3E}">
        <p14:creationId xmlns:p14="http://schemas.microsoft.com/office/powerpoint/2010/main" val="3394628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BC1ED-345B-9A1D-8741-45357AFAD35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19CD2D4-195D-9B68-B4C5-4CEC1FA43A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0FCB08E-220E-1FCD-E120-90363A2941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1A5928B-E210-3275-D756-81FD42C20B50}"/>
              </a:ext>
            </a:extLst>
          </p:cNvPr>
          <p:cNvSpPr>
            <a:spLocks noGrp="1"/>
          </p:cNvSpPr>
          <p:nvPr>
            <p:ph type="dt" sz="half" idx="10"/>
          </p:nvPr>
        </p:nvSpPr>
        <p:spPr/>
        <p:txBody>
          <a:bodyPr/>
          <a:lstStyle/>
          <a:p>
            <a:fld id="{F1C2F00B-F314-4859-A0D1-E1C733F3ED68}" type="datetimeFigureOut">
              <a:rPr lang="en-GB" smtClean="0"/>
              <a:t>21/03/2024</a:t>
            </a:fld>
            <a:endParaRPr lang="en-GB"/>
          </a:p>
        </p:txBody>
      </p:sp>
      <p:sp>
        <p:nvSpPr>
          <p:cNvPr id="6" name="Footer Placeholder 5">
            <a:extLst>
              <a:ext uri="{FF2B5EF4-FFF2-40B4-BE49-F238E27FC236}">
                <a16:creationId xmlns:a16="http://schemas.microsoft.com/office/drawing/2014/main" id="{E7658524-03AD-D09B-AFEB-2CC6BEC1BD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859B2F-7DF2-122F-C232-0B3D4174364F}"/>
              </a:ext>
            </a:extLst>
          </p:cNvPr>
          <p:cNvSpPr>
            <a:spLocks noGrp="1"/>
          </p:cNvSpPr>
          <p:nvPr>
            <p:ph type="sldNum" sz="quarter" idx="12"/>
          </p:nvPr>
        </p:nvSpPr>
        <p:spPr/>
        <p:txBody>
          <a:bodyPr/>
          <a:lstStyle/>
          <a:p>
            <a:fld id="{811060D1-4567-4F14-85D8-6FC7D5DDA81D}" type="slidenum">
              <a:rPr lang="en-GB" smtClean="0"/>
              <a:t>‹#›</a:t>
            </a:fld>
            <a:endParaRPr lang="en-GB"/>
          </a:p>
        </p:txBody>
      </p:sp>
    </p:spTree>
    <p:extLst>
      <p:ext uri="{BB962C8B-B14F-4D97-AF65-F5344CB8AC3E}">
        <p14:creationId xmlns:p14="http://schemas.microsoft.com/office/powerpoint/2010/main" val="4094303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7C701-33F7-D971-48AE-CAB03204CE3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75C188-C67E-9FB4-EED5-41A2BFAAB6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32D88D-1A50-ABAE-68F0-68971B4425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88BE579-E014-0958-20AB-33AF9A29FF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9276C7-95D9-6B07-2ABD-5CF8EDF0FC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4167DBF-A015-2668-949A-25EFA911B821}"/>
              </a:ext>
            </a:extLst>
          </p:cNvPr>
          <p:cNvSpPr>
            <a:spLocks noGrp="1"/>
          </p:cNvSpPr>
          <p:nvPr>
            <p:ph type="dt" sz="half" idx="10"/>
          </p:nvPr>
        </p:nvSpPr>
        <p:spPr/>
        <p:txBody>
          <a:bodyPr/>
          <a:lstStyle/>
          <a:p>
            <a:fld id="{F1C2F00B-F314-4859-A0D1-E1C733F3ED68}" type="datetimeFigureOut">
              <a:rPr lang="en-GB" smtClean="0"/>
              <a:t>21/03/2024</a:t>
            </a:fld>
            <a:endParaRPr lang="en-GB"/>
          </a:p>
        </p:txBody>
      </p:sp>
      <p:sp>
        <p:nvSpPr>
          <p:cNvPr id="8" name="Footer Placeholder 7">
            <a:extLst>
              <a:ext uri="{FF2B5EF4-FFF2-40B4-BE49-F238E27FC236}">
                <a16:creationId xmlns:a16="http://schemas.microsoft.com/office/drawing/2014/main" id="{17A751F2-2B59-488D-B9D5-08A67A94CDC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46DFB2B-017B-7529-25BE-52C0C53705F1}"/>
              </a:ext>
            </a:extLst>
          </p:cNvPr>
          <p:cNvSpPr>
            <a:spLocks noGrp="1"/>
          </p:cNvSpPr>
          <p:nvPr>
            <p:ph type="sldNum" sz="quarter" idx="12"/>
          </p:nvPr>
        </p:nvSpPr>
        <p:spPr/>
        <p:txBody>
          <a:bodyPr/>
          <a:lstStyle/>
          <a:p>
            <a:fld id="{811060D1-4567-4F14-85D8-6FC7D5DDA81D}" type="slidenum">
              <a:rPr lang="en-GB" smtClean="0"/>
              <a:t>‹#›</a:t>
            </a:fld>
            <a:endParaRPr lang="en-GB"/>
          </a:p>
        </p:txBody>
      </p:sp>
    </p:spTree>
    <p:extLst>
      <p:ext uri="{BB962C8B-B14F-4D97-AF65-F5344CB8AC3E}">
        <p14:creationId xmlns:p14="http://schemas.microsoft.com/office/powerpoint/2010/main" val="3690941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BC207-88E4-D250-C9A4-D8911ED0C09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E5E39AC-063A-33B5-BE6C-F71DCDF2A678}"/>
              </a:ext>
            </a:extLst>
          </p:cNvPr>
          <p:cNvSpPr>
            <a:spLocks noGrp="1"/>
          </p:cNvSpPr>
          <p:nvPr>
            <p:ph type="dt" sz="half" idx="10"/>
          </p:nvPr>
        </p:nvSpPr>
        <p:spPr/>
        <p:txBody>
          <a:bodyPr/>
          <a:lstStyle/>
          <a:p>
            <a:fld id="{F1C2F00B-F314-4859-A0D1-E1C733F3ED68}" type="datetimeFigureOut">
              <a:rPr lang="en-GB" smtClean="0"/>
              <a:t>21/03/2024</a:t>
            </a:fld>
            <a:endParaRPr lang="en-GB"/>
          </a:p>
        </p:txBody>
      </p:sp>
      <p:sp>
        <p:nvSpPr>
          <p:cNvPr id="4" name="Footer Placeholder 3">
            <a:extLst>
              <a:ext uri="{FF2B5EF4-FFF2-40B4-BE49-F238E27FC236}">
                <a16:creationId xmlns:a16="http://schemas.microsoft.com/office/drawing/2014/main" id="{CE1ABCEE-7B7A-9E09-494B-7D4B400836E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08E6FDE-3E3D-DA39-0EE7-F1E973978BD4}"/>
              </a:ext>
            </a:extLst>
          </p:cNvPr>
          <p:cNvSpPr>
            <a:spLocks noGrp="1"/>
          </p:cNvSpPr>
          <p:nvPr>
            <p:ph type="sldNum" sz="quarter" idx="12"/>
          </p:nvPr>
        </p:nvSpPr>
        <p:spPr/>
        <p:txBody>
          <a:bodyPr/>
          <a:lstStyle/>
          <a:p>
            <a:fld id="{811060D1-4567-4F14-85D8-6FC7D5DDA81D}" type="slidenum">
              <a:rPr lang="en-GB" smtClean="0"/>
              <a:t>‹#›</a:t>
            </a:fld>
            <a:endParaRPr lang="en-GB"/>
          </a:p>
        </p:txBody>
      </p:sp>
    </p:spTree>
    <p:extLst>
      <p:ext uri="{BB962C8B-B14F-4D97-AF65-F5344CB8AC3E}">
        <p14:creationId xmlns:p14="http://schemas.microsoft.com/office/powerpoint/2010/main" val="3313379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6CD42F-60F7-E91F-7BE2-AF9E2CD262CF}"/>
              </a:ext>
            </a:extLst>
          </p:cNvPr>
          <p:cNvSpPr>
            <a:spLocks noGrp="1"/>
          </p:cNvSpPr>
          <p:nvPr>
            <p:ph type="dt" sz="half" idx="10"/>
          </p:nvPr>
        </p:nvSpPr>
        <p:spPr/>
        <p:txBody>
          <a:bodyPr/>
          <a:lstStyle/>
          <a:p>
            <a:fld id="{F1C2F00B-F314-4859-A0D1-E1C733F3ED68}" type="datetimeFigureOut">
              <a:rPr lang="en-GB" smtClean="0"/>
              <a:t>21/03/2024</a:t>
            </a:fld>
            <a:endParaRPr lang="en-GB"/>
          </a:p>
        </p:txBody>
      </p:sp>
      <p:sp>
        <p:nvSpPr>
          <p:cNvPr id="3" name="Footer Placeholder 2">
            <a:extLst>
              <a:ext uri="{FF2B5EF4-FFF2-40B4-BE49-F238E27FC236}">
                <a16:creationId xmlns:a16="http://schemas.microsoft.com/office/drawing/2014/main" id="{868DA1BA-2E70-C81C-7C51-03F25BB3DE1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A42CAFD-8285-75D4-F863-D1758FF913F6}"/>
              </a:ext>
            </a:extLst>
          </p:cNvPr>
          <p:cNvSpPr>
            <a:spLocks noGrp="1"/>
          </p:cNvSpPr>
          <p:nvPr>
            <p:ph type="sldNum" sz="quarter" idx="12"/>
          </p:nvPr>
        </p:nvSpPr>
        <p:spPr/>
        <p:txBody>
          <a:bodyPr/>
          <a:lstStyle/>
          <a:p>
            <a:fld id="{811060D1-4567-4F14-85D8-6FC7D5DDA81D}" type="slidenum">
              <a:rPr lang="en-GB" smtClean="0"/>
              <a:t>‹#›</a:t>
            </a:fld>
            <a:endParaRPr lang="en-GB"/>
          </a:p>
        </p:txBody>
      </p:sp>
    </p:spTree>
    <p:extLst>
      <p:ext uri="{BB962C8B-B14F-4D97-AF65-F5344CB8AC3E}">
        <p14:creationId xmlns:p14="http://schemas.microsoft.com/office/powerpoint/2010/main" val="2397747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93873-FF52-3694-89F4-76F292A50D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F782940-D294-B57F-C50A-CAA2D6DE32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AE3DD02-BD3C-4AE4-1FFB-229C3CF295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01CAC5-0F2D-78A2-7DA4-7AF0BEA107AE}"/>
              </a:ext>
            </a:extLst>
          </p:cNvPr>
          <p:cNvSpPr>
            <a:spLocks noGrp="1"/>
          </p:cNvSpPr>
          <p:nvPr>
            <p:ph type="dt" sz="half" idx="10"/>
          </p:nvPr>
        </p:nvSpPr>
        <p:spPr/>
        <p:txBody>
          <a:bodyPr/>
          <a:lstStyle/>
          <a:p>
            <a:fld id="{F1C2F00B-F314-4859-A0D1-E1C733F3ED68}" type="datetimeFigureOut">
              <a:rPr lang="en-GB" smtClean="0"/>
              <a:t>21/03/2024</a:t>
            </a:fld>
            <a:endParaRPr lang="en-GB"/>
          </a:p>
        </p:txBody>
      </p:sp>
      <p:sp>
        <p:nvSpPr>
          <p:cNvPr id="6" name="Footer Placeholder 5">
            <a:extLst>
              <a:ext uri="{FF2B5EF4-FFF2-40B4-BE49-F238E27FC236}">
                <a16:creationId xmlns:a16="http://schemas.microsoft.com/office/drawing/2014/main" id="{8AA439DC-685C-465A-3029-1169C2A2169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8734E5C-48A8-C68D-32C7-4EF92B7EAEB2}"/>
              </a:ext>
            </a:extLst>
          </p:cNvPr>
          <p:cNvSpPr>
            <a:spLocks noGrp="1"/>
          </p:cNvSpPr>
          <p:nvPr>
            <p:ph type="sldNum" sz="quarter" idx="12"/>
          </p:nvPr>
        </p:nvSpPr>
        <p:spPr/>
        <p:txBody>
          <a:bodyPr/>
          <a:lstStyle/>
          <a:p>
            <a:fld id="{811060D1-4567-4F14-85D8-6FC7D5DDA81D}" type="slidenum">
              <a:rPr lang="en-GB" smtClean="0"/>
              <a:t>‹#›</a:t>
            </a:fld>
            <a:endParaRPr lang="en-GB"/>
          </a:p>
        </p:txBody>
      </p:sp>
    </p:spTree>
    <p:extLst>
      <p:ext uri="{BB962C8B-B14F-4D97-AF65-F5344CB8AC3E}">
        <p14:creationId xmlns:p14="http://schemas.microsoft.com/office/powerpoint/2010/main" val="3173355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11779-70F6-6F4D-2D9D-430E8C1E92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5E0EBD7-754D-AC2F-7A7A-B1AB2F1B87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172CB1D-D1DD-7C44-EB49-52CED14DCD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2BE74B-43FB-F4DB-86FB-5B9D1CD42D0D}"/>
              </a:ext>
            </a:extLst>
          </p:cNvPr>
          <p:cNvSpPr>
            <a:spLocks noGrp="1"/>
          </p:cNvSpPr>
          <p:nvPr>
            <p:ph type="dt" sz="half" idx="10"/>
          </p:nvPr>
        </p:nvSpPr>
        <p:spPr/>
        <p:txBody>
          <a:bodyPr/>
          <a:lstStyle/>
          <a:p>
            <a:fld id="{F1C2F00B-F314-4859-A0D1-E1C733F3ED68}" type="datetimeFigureOut">
              <a:rPr lang="en-GB" smtClean="0"/>
              <a:t>21/03/2024</a:t>
            </a:fld>
            <a:endParaRPr lang="en-GB"/>
          </a:p>
        </p:txBody>
      </p:sp>
      <p:sp>
        <p:nvSpPr>
          <p:cNvPr id="6" name="Footer Placeholder 5">
            <a:extLst>
              <a:ext uri="{FF2B5EF4-FFF2-40B4-BE49-F238E27FC236}">
                <a16:creationId xmlns:a16="http://schemas.microsoft.com/office/drawing/2014/main" id="{8FB09E9D-C7E4-EC1F-ED84-D35882825D6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EFC0511-FB2C-B837-55D5-AE2816CCD956}"/>
              </a:ext>
            </a:extLst>
          </p:cNvPr>
          <p:cNvSpPr>
            <a:spLocks noGrp="1"/>
          </p:cNvSpPr>
          <p:nvPr>
            <p:ph type="sldNum" sz="quarter" idx="12"/>
          </p:nvPr>
        </p:nvSpPr>
        <p:spPr/>
        <p:txBody>
          <a:bodyPr/>
          <a:lstStyle/>
          <a:p>
            <a:fld id="{811060D1-4567-4F14-85D8-6FC7D5DDA81D}" type="slidenum">
              <a:rPr lang="en-GB" smtClean="0"/>
              <a:t>‹#›</a:t>
            </a:fld>
            <a:endParaRPr lang="en-GB"/>
          </a:p>
        </p:txBody>
      </p:sp>
    </p:spTree>
    <p:extLst>
      <p:ext uri="{BB962C8B-B14F-4D97-AF65-F5344CB8AC3E}">
        <p14:creationId xmlns:p14="http://schemas.microsoft.com/office/powerpoint/2010/main" val="191365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3FF52C-ABB4-C899-CFBF-D1A5040518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E2FCEF-71A9-4728-3F1F-1FA5541D4B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BAA986-2963-B3E0-A67D-BA958AAB47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C2F00B-F314-4859-A0D1-E1C733F3ED68}" type="datetimeFigureOut">
              <a:rPr lang="en-GB" smtClean="0"/>
              <a:t>21/03/2024</a:t>
            </a:fld>
            <a:endParaRPr lang="en-GB"/>
          </a:p>
        </p:txBody>
      </p:sp>
      <p:sp>
        <p:nvSpPr>
          <p:cNvPr id="5" name="Footer Placeholder 4">
            <a:extLst>
              <a:ext uri="{FF2B5EF4-FFF2-40B4-BE49-F238E27FC236}">
                <a16:creationId xmlns:a16="http://schemas.microsoft.com/office/drawing/2014/main" id="{8F640C41-312B-FA95-A605-12FB90BDDF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225441B-6D75-0F6C-D38E-2A35789EAE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1060D1-4567-4F14-85D8-6FC7D5DDA81D}" type="slidenum">
              <a:rPr lang="en-GB" smtClean="0"/>
              <a:t>‹#›</a:t>
            </a:fld>
            <a:endParaRPr lang="en-GB"/>
          </a:p>
        </p:txBody>
      </p:sp>
    </p:spTree>
    <p:extLst>
      <p:ext uri="{BB962C8B-B14F-4D97-AF65-F5344CB8AC3E}">
        <p14:creationId xmlns:p14="http://schemas.microsoft.com/office/powerpoint/2010/main" val="8857738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www.gov.je/Working/JobCareerAdvice/Pages/details.aspx?nPostingId=136562&amp;nPostingTargetId=235358&amp;id=QE8FK026203F3VBQB7V687VU8&amp;LG=UK&amp;languageSelect=UK&amp;mask=saifext"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hyperlink" Target="mailto:J.Inglis@gov.je"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4CDA5-FEA0-FFA9-D4BB-6B86ADFAE4C9}"/>
              </a:ext>
            </a:extLst>
          </p:cNvPr>
          <p:cNvSpPr>
            <a:spLocks noGrp="1"/>
          </p:cNvSpPr>
          <p:nvPr>
            <p:ph type="ctrTitle"/>
          </p:nvPr>
        </p:nvSpPr>
        <p:spPr>
          <a:xfrm>
            <a:off x="688176" y="406400"/>
            <a:ext cx="4719648" cy="2387600"/>
          </a:xfrm>
        </p:spPr>
        <p:txBody>
          <a:bodyPr/>
          <a:lstStyle/>
          <a:p>
            <a:endParaRPr lang="en-GB"/>
          </a:p>
        </p:txBody>
      </p:sp>
      <p:sp>
        <p:nvSpPr>
          <p:cNvPr id="4" name="Rectangle 3">
            <a:extLst>
              <a:ext uri="{FF2B5EF4-FFF2-40B4-BE49-F238E27FC236}">
                <a16:creationId xmlns:a16="http://schemas.microsoft.com/office/drawing/2014/main" id="{B09D206B-1B5E-1859-E528-027EFCCE109C}"/>
              </a:ext>
            </a:extLst>
          </p:cNvPr>
          <p:cNvSpPr/>
          <p:nvPr/>
        </p:nvSpPr>
        <p:spPr>
          <a:xfrm>
            <a:off x="0" y="-8883"/>
            <a:ext cx="6096000" cy="3429000"/>
          </a:xfrm>
          <a:prstGeom prst="rect">
            <a:avLst/>
          </a:prstGeom>
          <a:solidFill>
            <a:srgbClr val="0066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t>	</a:t>
            </a:r>
          </a:p>
          <a:p>
            <a:r>
              <a:rPr lang="en-GB" sz="4000" dirty="0">
                <a:latin typeface="Segoe UI Semibold" panose="020B0702040204020203" pitchFamily="34" charset="0"/>
                <a:cs typeface="Segoe UI Semibold" panose="020B0702040204020203" pitchFamily="34" charset="0"/>
              </a:rPr>
              <a:t>	Ambulance  	Recruitment </a:t>
            </a:r>
          </a:p>
          <a:p>
            <a:endParaRPr lang="en-GB" sz="2800" dirty="0">
              <a:latin typeface="Segoe UI Semibold" panose="020B0702040204020203" pitchFamily="34" charset="0"/>
              <a:cs typeface="Segoe UI Semibold" panose="020B0702040204020203" pitchFamily="34" charset="0"/>
            </a:endParaRPr>
          </a:p>
          <a:p>
            <a:r>
              <a:rPr lang="en-GB" sz="2800" dirty="0">
                <a:latin typeface="Segoe UI Semibold" panose="020B0702040204020203" pitchFamily="34" charset="0"/>
                <a:cs typeface="Segoe UI Semibold" panose="020B0702040204020203" pitchFamily="34" charset="0"/>
              </a:rPr>
              <a:t>	</a:t>
            </a:r>
            <a:r>
              <a:rPr lang="en-GB" sz="2400" dirty="0">
                <a:latin typeface="Segoe UI Semibold" panose="020B0702040204020203" pitchFamily="34" charset="0"/>
                <a:cs typeface="Segoe UI Semibold" panose="020B0702040204020203" pitchFamily="34" charset="0"/>
              </a:rPr>
              <a:t>Candidate Briefing Pack: </a:t>
            </a:r>
          </a:p>
          <a:p>
            <a:r>
              <a:rPr lang="en-GB" sz="2400" dirty="0">
                <a:latin typeface="Segoe UI Semibold" panose="020B0702040204020203" pitchFamily="34" charset="0"/>
                <a:cs typeface="Segoe UI Semibold" panose="020B0702040204020203" pitchFamily="34" charset="0"/>
              </a:rPr>
              <a:t>      	Head of Clinical Quality and 	Effectiveness </a:t>
            </a:r>
          </a:p>
          <a:p>
            <a:endParaRPr lang="en-GB" sz="1400" dirty="0">
              <a:latin typeface="Segoe UI Semibold" panose="020B0702040204020203" pitchFamily="34" charset="0"/>
              <a:cs typeface="Segoe UI Semibold" panose="020B0702040204020203" pitchFamily="34" charset="0"/>
            </a:endParaRPr>
          </a:p>
          <a:p>
            <a:r>
              <a:rPr lang="en-GB" sz="2400" dirty="0">
                <a:latin typeface="Segoe UI Semibold" panose="020B0702040204020203" pitchFamily="34" charset="0"/>
                <a:cs typeface="Segoe UI Semibold" panose="020B0702040204020203" pitchFamily="34" charset="0"/>
              </a:rPr>
              <a:t>	</a:t>
            </a:r>
          </a:p>
        </p:txBody>
      </p:sp>
      <p:sp>
        <p:nvSpPr>
          <p:cNvPr id="5" name="Rectangle 4">
            <a:extLst>
              <a:ext uri="{FF2B5EF4-FFF2-40B4-BE49-F238E27FC236}">
                <a16:creationId xmlns:a16="http://schemas.microsoft.com/office/drawing/2014/main" id="{C7925F22-B83C-0386-A5AA-A5121C53BC85}"/>
              </a:ext>
            </a:extLst>
          </p:cNvPr>
          <p:cNvSpPr/>
          <p:nvPr/>
        </p:nvSpPr>
        <p:spPr>
          <a:xfrm>
            <a:off x="6096000" y="3429000"/>
            <a:ext cx="6096000" cy="3429000"/>
          </a:xfrm>
          <a:prstGeom prst="rect">
            <a:avLst/>
          </a:prstGeom>
          <a:solidFill>
            <a:schemeClr val="bg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0" name="Picture 9" descr="A logo on a flag&#10;&#10;Description automatically generated">
            <a:extLst>
              <a:ext uri="{FF2B5EF4-FFF2-40B4-BE49-F238E27FC236}">
                <a16:creationId xmlns:a16="http://schemas.microsoft.com/office/drawing/2014/main" id="{5E5EF9DD-4954-2CCD-6381-BBEAC5E8CD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2715" y="3728621"/>
            <a:ext cx="1902569" cy="2499064"/>
          </a:xfrm>
          <a:prstGeom prst="rect">
            <a:avLst/>
          </a:prstGeom>
        </p:spPr>
      </p:pic>
      <p:pic>
        <p:nvPicPr>
          <p:cNvPr id="11" name="Picture 10">
            <a:extLst>
              <a:ext uri="{FF2B5EF4-FFF2-40B4-BE49-F238E27FC236}">
                <a16:creationId xmlns:a16="http://schemas.microsoft.com/office/drawing/2014/main" id="{826BF011-6497-6FEF-5BFC-6943E1476A09}"/>
              </a:ext>
            </a:extLst>
          </p:cNvPr>
          <p:cNvPicPr>
            <a:picLocks noChangeAspect="1"/>
          </p:cNvPicPr>
          <p:nvPr/>
        </p:nvPicPr>
        <p:blipFill rotWithShape="1">
          <a:blip r:embed="rId3"/>
          <a:srcRect l="1491" r="6907"/>
          <a:stretch/>
        </p:blipFill>
        <p:spPr>
          <a:xfrm>
            <a:off x="6096001" y="-9950"/>
            <a:ext cx="6095999" cy="3438948"/>
          </a:xfrm>
          <a:prstGeom prst="rect">
            <a:avLst/>
          </a:prstGeom>
        </p:spPr>
      </p:pic>
      <p:pic>
        <p:nvPicPr>
          <p:cNvPr id="12" name="Picture 2" descr="No photo description available.">
            <a:extLst>
              <a:ext uri="{FF2B5EF4-FFF2-40B4-BE49-F238E27FC236}">
                <a16:creationId xmlns:a16="http://schemas.microsoft.com/office/drawing/2014/main" id="{522CFF7A-EAD4-ADB0-85EA-884129E9649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000"/>
          <a:stretch/>
        </p:blipFill>
        <p:spPr bwMode="auto">
          <a:xfrm>
            <a:off x="0" y="3428997"/>
            <a:ext cx="6095999" cy="3438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4321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o photo description available.">
            <a:extLst>
              <a:ext uri="{FF2B5EF4-FFF2-40B4-BE49-F238E27FC236}">
                <a16:creationId xmlns:a16="http://schemas.microsoft.com/office/drawing/2014/main" id="{5B7FD573-D2D1-DA9D-91C0-89C7E74326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336" t="108" r="16715" b="-108"/>
          <a:stretch/>
        </p:blipFill>
        <p:spPr bwMode="auto">
          <a:xfrm>
            <a:off x="0" y="-3722"/>
            <a:ext cx="6295661"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8C348159-0664-BB88-753F-F761EDBB1E7E}"/>
              </a:ext>
            </a:extLst>
          </p:cNvPr>
          <p:cNvCxnSpPr/>
          <p:nvPr/>
        </p:nvCxnSpPr>
        <p:spPr>
          <a:xfrm>
            <a:off x="6316842" y="-3723"/>
            <a:ext cx="0" cy="6858001"/>
          </a:xfrm>
          <a:prstGeom prst="line">
            <a:avLst/>
          </a:prstGeom>
          <a:ln w="127000">
            <a:solidFill>
              <a:srgbClr val="006600"/>
            </a:solidFill>
          </a:ln>
        </p:spPr>
        <p:style>
          <a:lnRef idx="3">
            <a:schemeClr val="accent1"/>
          </a:lnRef>
          <a:fillRef idx="0">
            <a:schemeClr val="accent1"/>
          </a:fillRef>
          <a:effectRef idx="2">
            <a:schemeClr val="accent1"/>
          </a:effectRef>
          <a:fontRef idx="minor">
            <a:schemeClr val="tx1"/>
          </a:fontRef>
        </p:style>
      </p:cxnSp>
      <p:sp>
        <p:nvSpPr>
          <p:cNvPr id="6" name="Title 1">
            <a:extLst>
              <a:ext uri="{FF2B5EF4-FFF2-40B4-BE49-F238E27FC236}">
                <a16:creationId xmlns:a16="http://schemas.microsoft.com/office/drawing/2014/main" id="{C3170D2A-6435-DF57-8CBC-45A98C725BA4}"/>
              </a:ext>
            </a:extLst>
          </p:cNvPr>
          <p:cNvSpPr txBox="1">
            <a:spLocks/>
          </p:cNvSpPr>
          <p:nvPr/>
        </p:nvSpPr>
        <p:spPr>
          <a:xfrm>
            <a:off x="6729439" y="-54747"/>
            <a:ext cx="3858064" cy="125858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a:latin typeface="Segoe UI Semibold" panose="020B0702040204020203" pitchFamily="34" charset="0"/>
                <a:cs typeface="Segoe UI Semibold" panose="020B0702040204020203" pitchFamily="34" charset="0"/>
              </a:rPr>
              <a:t>Key responsibilities  </a:t>
            </a:r>
          </a:p>
        </p:txBody>
      </p:sp>
      <p:sp>
        <p:nvSpPr>
          <p:cNvPr id="7" name="Content Placeholder 2">
            <a:extLst>
              <a:ext uri="{FF2B5EF4-FFF2-40B4-BE49-F238E27FC236}">
                <a16:creationId xmlns:a16="http://schemas.microsoft.com/office/drawing/2014/main" id="{85D5A358-6B25-25ED-4038-D5A8BF0D9F0C}"/>
              </a:ext>
            </a:extLst>
          </p:cNvPr>
          <p:cNvSpPr txBox="1">
            <a:spLocks/>
          </p:cNvSpPr>
          <p:nvPr/>
        </p:nvSpPr>
        <p:spPr>
          <a:xfrm>
            <a:off x="6485890" y="1479058"/>
            <a:ext cx="5414257" cy="445770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GB" sz="1800" dirty="0">
                <a:effectLst/>
                <a:latin typeface="Segoe UI Semilight" panose="020B0402040204020203" pitchFamily="34" charset="0"/>
                <a:ea typeface="Times" panose="02020603050405020304" pitchFamily="18" charset="0"/>
                <a:cs typeface="Segoe UI Semilight" panose="020B0402040204020203" pitchFamily="34" charset="0"/>
              </a:rPr>
              <a:t>Responsible for leading the delivery of a safe and effective patient centric model of care for the ambulance service. </a:t>
            </a:r>
            <a:endParaRPr lang="en-GB" sz="2000" dirty="0">
              <a:effectLst/>
              <a:latin typeface="Segoe UI Semilight" panose="020B0402040204020203" pitchFamily="34" charset="0"/>
              <a:ea typeface="Times" panose="02020603050405020304" pitchFamily="18" charset="0"/>
              <a:cs typeface="Segoe UI Semilight" panose="020B0402040204020203" pitchFamily="34" charset="0"/>
            </a:endParaRPr>
          </a:p>
          <a:p>
            <a:pPr algn="just"/>
            <a:r>
              <a:rPr lang="en-GB" sz="1800" dirty="0">
                <a:effectLst/>
                <a:latin typeface="Segoe UI Semilight" panose="020B0402040204020203" pitchFamily="34" charset="0"/>
                <a:ea typeface="Times" panose="02020603050405020304" pitchFamily="18" charset="0"/>
                <a:cs typeface="Segoe UI Semilight" panose="020B0402040204020203" pitchFamily="34" charset="0"/>
              </a:rPr>
              <a:t>Developing, implementing, and monitoring robust and comprehensive systems and processes around clinical governance, learned events, patient safety, quality of care and alternates to care. </a:t>
            </a:r>
            <a:endParaRPr lang="en-GB" sz="2000" dirty="0">
              <a:effectLst/>
              <a:latin typeface="Segoe UI Semilight" panose="020B0402040204020203" pitchFamily="34" charset="0"/>
              <a:ea typeface="Times" panose="02020603050405020304" pitchFamily="18" charset="0"/>
              <a:cs typeface="Segoe UI Semilight" panose="020B0402040204020203" pitchFamily="34" charset="0"/>
            </a:endParaRPr>
          </a:p>
          <a:p>
            <a:pPr algn="just"/>
            <a:r>
              <a:rPr lang="en-GB" sz="1800" dirty="0">
                <a:effectLst/>
                <a:latin typeface="Segoe UI Semilight" panose="020B0402040204020203" pitchFamily="34" charset="0"/>
                <a:ea typeface="Times" panose="02020603050405020304" pitchFamily="18" charset="0"/>
                <a:cs typeface="Segoe UI Semilight" panose="020B0402040204020203" pitchFamily="34" charset="0"/>
              </a:rPr>
              <a:t>To lead and manage a team of specialist practitioners, through the implementation of new initiatives and referral pathways to effectively manage relevant 999 calls and demand.</a:t>
            </a:r>
            <a:endParaRPr lang="en-GB" sz="2000" dirty="0">
              <a:effectLst/>
              <a:latin typeface="Segoe UI Semilight" panose="020B0402040204020203" pitchFamily="34" charset="0"/>
              <a:ea typeface="Times" panose="02020603050405020304" pitchFamily="18" charset="0"/>
              <a:cs typeface="Segoe UI Semilight" panose="020B0402040204020203" pitchFamily="34" charset="0"/>
            </a:endParaRPr>
          </a:p>
          <a:p>
            <a:r>
              <a:rPr lang="en-GB" sz="1800" dirty="0">
                <a:latin typeface="Segoe UI Semilight" panose="020B0402040204020203" pitchFamily="34" charset="0"/>
                <a:cs typeface="Segoe UI Semilight" panose="020B0402040204020203" pitchFamily="34" charset="0"/>
              </a:rPr>
              <a:t>Provide a strong, visible and engaging  clinical leadership presence across the Service.</a:t>
            </a:r>
          </a:p>
          <a:p>
            <a:pPr marL="0" indent="0">
              <a:buFont typeface="Arial" panose="020B0604020202020204" pitchFamily="34" charset="0"/>
              <a:buNone/>
            </a:pPr>
            <a:endParaRPr lang="en-GB" sz="18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215650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91" name="Rectangle 1029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No photo description available.">
            <a:extLst>
              <a:ext uri="{FF2B5EF4-FFF2-40B4-BE49-F238E27FC236}">
                <a16:creationId xmlns:a16="http://schemas.microsoft.com/office/drawing/2014/main" id="{4F03FBA5-43EC-294B-8E58-4BCDE0D21C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36"/>
          <a:stretch/>
        </p:blipFill>
        <p:spPr bwMode="auto">
          <a:xfrm>
            <a:off x="1" y="10"/>
            <a:ext cx="8664141" cy="6857990"/>
          </a:xfrm>
          <a:prstGeom prst="rect">
            <a:avLst/>
          </a:prstGeom>
          <a:noFill/>
          <a:extLst>
            <a:ext uri="{909E8E84-426E-40DD-AFC4-6F175D3DCCD1}">
              <a14:hiddenFill xmlns:a14="http://schemas.microsoft.com/office/drawing/2010/main">
                <a:solidFill>
                  <a:srgbClr val="FFFFFF"/>
                </a:solidFill>
              </a14:hiddenFill>
            </a:ext>
          </a:extLst>
        </p:spPr>
      </p:pic>
      <p:sp>
        <p:nvSpPr>
          <p:cNvPr id="10293" name="Rectangle 1029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E8806D-BB10-22EF-AF20-F460D2ED5500}"/>
              </a:ext>
            </a:extLst>
          </p:cNvPr>
          <p:cNvSpPr>
            <a:spLocks noGrp="1"/>
          </p:cNvSpPr>
          <p:nvPr>
            <p:ph type="title"/>
          </p:nvPr>
        </p:nvSpPr>
        <p:spPr>
          <a:xfrm>
            <a:off x="6684896" y="-244415"/>
            <a:ext cx="4750359" cy="1956816"/>
          </a:xfrm>
        </p:spPr>
        <p:txBody>
          <a:bodyPr>
            <a:normAutofit/>
          </a:bodyPr>
          <a:lstStyle/>
          <a:p>
            <a:r>
              <a:rPr lang="en-GB" sz="2800" kern="100" dirty="0">
                <a:latin typeface="Segoe UI Semibold" panose="020B0702040204020203" pitchFamily="34" charset="0"/>
                <a:ea typeface="Calibri" panose="020F0502020204030204" pitchFamily="34" charset="0"/>
                <a:cs typeface="Segoe UI Semibold" panose="020B0702040204020203" pitchFamily="34" charset="0"/>
              </a:rPr>
              <a:t>To be </a:t>
            </a:r>
            <a:r>
              <a:rPr lang="en-GB" sz="2800" kern="100" dirty="0">
                <a:latin typeface="Segoe UI Semibold" panose="020B0702040204020203" pitchFamily="34" charset="0"/>
                <a:cs typeface="Segoe UI Semibold" panose="020B0702040204020203" pitchFamily="34" charset="0"/>
              </a:rPr>
              <a:t>successful you will:</a:t>
            </a:r>
            <a:br>
              <a:rPr lang="en-GB" sz="2800" kern="100" dirty="0">
                <a:latin typeface="Segoe UI Semibold" panose="020B0702040204020203" pitchFamily="34" charset="0"/>
                <a:cs typeface="Segoe UI Semibold" panose="020B0702040204020203" pitchFamily="34" charset="0"/>
              </a:rPr>
            </a:br>
            <a:endParaRPr lang="en-GB" sz="2800" kern="100" dirty="0">
              <a:latin typeface="Segoe UI Semibold" panose="020B0702040204020203" pitchFamily="34" charset="0"/>
              <a:cs typeface="Segoe UI Semibold" panose="020B0702040204020203" pitchFamily="34" charset="0"/>
            </a:endParaRPr>
          </a:p>
        </p:txBody>
      </p:sp>
      <p:sp>
        <p:nvSpPr>
          <p:cNvPr id="6" name="Content Placeholder 5">
            <a:extLst>
              <a:ext uri="{FF2B5EF4-FFF2-40B4-BE49-F238E27FC236}">
                <a16:creationId xmlns:a16="http://schemas.microsoft.com/office/drawing/2014/main" id="{86CFC3EE-C309-2AA9-B5F5-3998A5B1915B}"/>
              </a:ext>
            </a:extLst>
          </p:cNvPr>
          <p:cNvSpPr>
            <a:spLocks noGrp="1"/>
          </p:cNvSpPr>
          <p:nvPr>
            <p:ph idx="1"/>
          </p:nvPr>
        </p:nvSpPr>
        <p:spPr>
          <a:xfrm>
            <a:off x="6421623" y="983412"/>
            <a:ext cx="5767730" cy="5486389"/>
          </a:xfrm>
        </p:spPr>
        <p:txBody>
          <a:bodyPr>
            <a:noAutofit/>
          </a:bodyPr>
          <a:lstStyle/>
          <a:p>
            <a:pPr lvl="1"/>
            <a:r>
              <a:rPr lang="en-GB" sz="1800" dirty="0">
                <a:latin typeface="Segoe UI Semilight" panose="020B0402040204020203" pitchFamily="34" charset="0"/>
                <a:ea typeface="Times" panose="02020603050405020304" pitchFamily="18" charset="0"/>
                <a:cs typeface="Segoe UI Semilight" panose="020B0402040204020203" pitchFamily="34" charset="0"/>
              </a:rPr>
              <a:t>Hold the </a:t>
            </a:r>
            <a:r>
              <a:rPr lang="en-GB" sz="1800" dirty="0" err="1">
                <a:effectLst/>
                <a:latin typeface="Segoe UI Semilight" panose="020B0402040204020203" pitchFamily="34" charset="0"/>
                <a:ea typeface="Times" panose="02020603050405020304" pitchFamily="18" charset="0"/>
                <a:cs typeface="Segoe UI Semilight" panose="020B0402040204020203" pitchFamily="34" charset="0"/>
              </a:rPr>
              <a:t>Bsc</a:t>
            </a:r>
            <a:r>
              <a:rPr lang="en-GB" sz="1800" dirty="0">
                <a:effectLst/>
                <a:latin typeface="Segoe UI Semilight" panose="020B0402040204020203" pitchFamily="34" charset="0"/>
                <a:ea typeface="Times" panose="02020603050405020304" pitchFamily="18" charset="0"/>
                <a:cs typeface="Segoe UI Semilight" panose="020B0402040204020203" pitchFamily="34" charset="0"/>
              </a:rPr>
              <a:t> (Hons) in Paramedic Practice or equivalent in a subject relevant to Paramedic practice.</a:t>
            </a:r>
          </a:p>
          <a:p>
            <a:pPr lvl="1"/>
            <a:r>
              <a:rPr lang="en-GB" sz="1800" kern="100" dirty="0">
                <a:latin typeface="Segoe UI Semilight" panose="020B0402040204020203" pitchFamily="34" charset="0"/>
                <a:ea typeface="Calibri" panose="020F0502020204030204" pitchFamily="34" charset="0"/>
                <a:cs typeface="Segoe UI Semilight" panose="020B0402040204020203" pitchFamily="34" charset="0"/>
              </a:rPr>
              <a:t>Be </a:t>
            </a:r>
            <a:r>
              <a:rPr lang="en-GB" sz="1800" kern="100" dirty="0">
                <a:effectLst/>
                <a:latin typeface="Segoe UI Semilight" panose="020B0402040204020203" pitchFamily="34" charset="0"/>
                <a:ea typeface="Calibri" panose="020F0502020204030204" pitchFamily="34" charset="0"/>
                <a:cs typeface="Segoe UI Semilight" panose="020B0402040204020203" pitchFamily="34" charset="0"/>
              </a:rPr>
              <a:t>MSc or HE level 7 qualified or have an equivalent qualification in a subject relevant to advanced clinical practice.</a:t>
            </a:r>
          </a:p>
          <a:p>
            <a:pPr lvl="1"/>
            <a:r>
              <a:rPr lang="en-GB" sz="1800" kern="100" dirty="0">
                <a:effectLst/>
                <a:latin typeface="Segoe UI Semilight" panose="020B0402040204020203" pitchFamily="34" charset="0"/>
                <a:ea typeface="Calibri" panose="020F0502020204030204" pitchFamily="34" charset="0"/>
                <a:cs typeface="Segoe UI Semilight" panose="020B0402040204020203" pitchFamily="34" charset="0"/>
              </a:rPr>
              <a:t>Hold a recognised qualification in management at NQF level 5 or equivalent.</a:t>
            </a:r>
          </a:p>
          <a:p>
            <a:pPr lvl="1"/>
            <a:r>
              <a:rPr lang="en-GB" sz="1800" kern="100" dirty="0">
                <a:effectLst/>
                <a:latin typeface="Segoe UI Semilight" panose="020B0402040204020203" pitchFamily="34" charset="0"/>
                <a:ea typeface="Calibri" panose="020F0502020204030204" pitchFamily="34" charset="0"/>
                <a:cs typeface="Segoe UI Semilight" panose="020B0402040204020203" pitchFamily="34" charset="0"/>
              </a:rPr>
              <a:t>Be an experienced manager with a proven track record of working within a health-based organisation.</a:t>
            </a:r>
          </a:p>
          <a:p>
            <a:pPr marL="457200" lvl="1" indent="0">
              <a:buNone/>
            </a:pPr>
            <a:endParaRPr lang="en-GB" sz="1800" kern="100" dirty="0">
              <a:latin typeface="Segoe UI Semilight" panose="020B0402040204020203" pitchFamily="34" charset="0"/>
              <a:ea typeface="Calibri" panose="020F0502020204030204" pitchFamily="34" charset="0"/>
              <a:cs typeface="Segoe UI Semilight" panose="020B0402040204020203" pitchFamily="34" charset="0"/>
            </a:endParaRPr>
          </a:p>
          <a:p>
            <a:pPr marL="457200" lvl="1" indent="0">
              <a:buNone/>
            </a:pPr>
            <a:r>
              <a:rPr lang="en-GB" sz="1800" kern="100" dirty="0">
                <a:latin typeface="Segoe UI Semilight" panose="020B0402040204020203" pitchFamily="34" charset="0"/>
                <a:ea typeface="Calibri" panose="020F0502020204030204" pitchFamily="34" charset="0"/>
                <a:cs typeface="Segoe UI Semilight" panose="020B0402040204020203" pitchFamily="34" charset="0"/>
              </a:rPr>
              <a:t>Applications will be considered from Allied Health Professionals who can demonstrate experience working at an advanced practice level.</a:t>
            </a:r>
          </a:p>
          <a:p>
            <a:pPr marL="457200" lvl="1" indent="0">
              <a:buNone/>
            </a:pPr>
            <a:endParaRPr lang="en-GB" sz="1800" kern="100" dirty="0">
              <a:effectLst/>
              <a:latin typeface="Segoe UI Semilight" panose="020B0402040204020203" pitchFamily="34" charset="0"/>
              <a:ea typeface="Calibri" panose="020F0502020204030204" pitchFamily="34" charset="0"/>
              <a:cs typeface="Segoe UI Semilight" panose="020B0402040204020203" pitchFamily="34" charset="0"/>
            </a:endParaRPr>
          </a:p>
          <a:p>
            <a:pPr marL="457200" lvl="1" indent="0">
              <a:buNone/>
            </a:pPr>
            <a:r>
              <a:rPr lang="en-GB" sz="1800" kern="100" dirty="0">
                <a:latin typeface="Segoe UI Semilight" panose="020B0402040204020203" pitchFamily="34" charset="0"/>
                <a:cs typeface="Segoe UI Semilight" panose="020B0402040204020203" pitchFamily="34" charset="0"/>
              </a:rPr>
              <a:t>The pay range (</a:t>
            </a:r>
            <a:r>
              <a:rPr lang="en-JE" sz="1800" kern="100" dirty="0">
                <a:latin typeface="Segoe UI Semilight" panose="020B0402040204020203" pitchFamily="34" charset="0"/>
                <a:cs typeface="Segoe UI Semilight" panose="020B0402040204020203" pitchFamily="34" charset="0"/>
              </a:rPr>
              <a:t>£58,926</a:t>
            </a:r>
            <a:r>
              <a:rPr lang="en-GB" sz="1800" kern="100" dirty="0">
                <a:latin typeface="Segoe UI Semilight" panose="020B0402040204020203" pitchFamily="34" charset="0"/>
                <a:cs typeface="Segoe UI Semilight" panose="020B0402040204020203" pitchFamily="34" charset="0"/>
              </a:rPr>
              <a:t> - £</a:t>
            </a:r>
            <a:r>
              <a:rPr lang="en-JE" sz="1800" kern="100" dirty="0">
                <a:latin typeface="Segoe UI Semilight" panose="020B0402040204020203" pitchFamily="34" charset="0"/>
                <a:cs typeface="Segoe UI Semilight" panose="020B0402040204020203" pitchFamily="34" charset="0"/>
              </a:rPr>
              <a:t>75,089</a:t>
            </a:r>
            <a:r>
              <a:rPr lang="en-GB" sz="1800" kern="100" dirty="0">
                <a:latin typeface="Segoe UI Semilight" panose="020B0402040204020203" pitchFamily="34" charset="0"/>
                <a:cs typeface="Segoe UI Semilight" panose="020B0402040204020203" pitchFamily="34" charset="0"/>
              </a:rPr>
              <a:t>) reflects an opportunity for candidates who do not meet </a:t>
            </a:r>
            <a:r>
              <a:rPr lang="en-GB" sz="1800" kern="100" dirty="0">
                <a:effectLst/>
                <a:latin typeface="Segoe UI Semilight" panose="020B0402040204020203" pitchFamily="34" charset="0"/>
                <a:ea typeface="Calibri" panose="020F0502020204030204" pitchFamily="34" charset="0"/>
                <a:cs typeface="Segoe UI Semilight" panose="020B0402040204020203" pitchFamily="34" charset="0"/>
              </a:rPr>
              <a:t>all the essential criteria </a:t>
            </a:r>
            <a:r>
              <a:rPr lang="en-GB" sz="1800" kern="100" dirty="0">
                <a:latin typeface="Segoe UI Semilight" panose="020B0402040204020203" pitchFamily="34" charset="0"/>
                <a:ea typeface="Calibri" panose="020F0502020204030204" pitchFamily="34" charset="0"/>
                <a:cs typeface="Segoe UI Semilight" panose="020B0402040204020203" pitchFamily="34" charset="0"/>
              </a:rPr>
              <a:t>but may be suitable for a developmental programme with the lower pay scale being used in this circumstance.</a:t>
            </a:r>
            <a:endParaRPr lang="en-GB" sz="1800" kern="100" dirty="0">
              <a:effectLst/>
              <a:latin typeface="Segoe UI Semilight" panose="020B0402040204020203" pitchFamily="34" charset="0"/>
              <a:ea typeface="Calibri" panose="020F0502020204030204" pitchFamily="34" charset="0"/>
              <a:cs typeface="Segoe UI Semilight" panose="020B0402040204020203" pitchFamily="34" charset="0"/>
            </a:endParaRPr>
          </a:p>
        </p:txBody>
      </p:sp>
    </p:spTree>
    <p:extLst>
      <p:ext uri="{BB962C8B-B14F-4D97-AF65-F5344CB8AC3E}">
        <p14:creationId xmlns:p14="http://schemas.microsoft.com/office/powerpoint/2010/main" val="4199114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DD7EA6-73FD-B8A1-5DFF-E4284BCC233A}"/>
              </a:ext>
            </a:extLst>
          </p:cNvPr>
          <p:cNvSpPr txBox="1"/>
          <p:nvPr/>
        </p:nvSpPr>
        <p:spPr>
          <a:xfrm>
            <a:off x="592182" y="330926"/>
            <a:ext cx="7859357" cy="523220"/>
          </a:xfrm>
          <a:prstGeom prst="rect">
            <a:avLst/>
          </a:prstGeom>
          <a:noFill/>
        </p:spPr>
        <p:txBody>
          <a:bodyPr wrap="square" rtlCol="0">
            <a:spAutoFit/>
          </a:bodyPr>
          <a:lstStyle/>
          <a:p>
            <a:r>
              <a:rPr lang="en-GB" sz="2800">
                <a:latin typeface="Segoe UI Semibold" panose="020B0702040204020203" pitchFamily="34" charset="0"/>
                <a:cs typeface="Segoe UI Semibold" panose="020B0702040204020203" pitchFamily="34" charset="0"/>
              </a:rPr>
              <a:t>Structure chart – Ambulance Leadership Team</a:t>
            </a:r>
          </a:p>
        </p:txBody>
      </p:sp>
      <p:sp>
        <p:nvSpPr>
          <p:cNvPr id="17" name="Rectangle: Rounded Corners 16">
            <a:extLst>
              <a:ext uri="{FF2B5EF4-FFF2-40B4-BE49-F238E27FC236}">
                <a16:creationId xmlns:a16="http://schemas.microsoft.com/office/drawing/2014/main" id="{55B116BF-DDD1-CDED-EF0C-BF9AB7756D93}"/>
              </a:ext>
            </a:extLst>
          </p:cNvPr>
          <p:cNvSpPr/>
          <p:nvPr/>
        </p:nvSpPr>
        <p:spPr>
          <a:xfrm>
            <a:off x="5368834" y="1236617"/>
            <a:ext cx="1454331" cy="661851"/>
          </a:xfrm>
          <a:prstGeom prst="roundRect">
            <a:avLst/>
          </a:prstGeom>
          <a:solidFill>
            <a:srgbClr val="006600"/>
          </a:solidFill>
          <a:ln>
            <a:solidFill>
              <a:srgbClr val="00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t>Chief Ambulance Officer</a:t>
            </a:r>
          </a:p>
        </p:txBody>
      </p:sp>
      <p:sp>
        <p:nvSpPr>
          <p:cNvPr id="26" name="Rectangle: Rounded Corners 25">
            <a:extLst>
              <a:ext uri="{FF2B5EF4-FFF2-40B4-BE49-F238E27FC236}">
                <a16:creationId xmlns:a16="http://schemas.microsoft.com/office/drawing/2014/main" id="{D6327543-F27E-FDE8-70E1-68E37D750CED}"/>
              </a:ext>
            </a:extLst>
          </p:cNvPr>
          <p:cNvSpPr/>
          <p:nvPr/>
        </p:nvSpPr>
        <p:spPr>
          <a:xfrm>
            <a:off x="2244078" y="2718473"/>
            <a:ext cx="1835126" cy="872832"/>
          </a:xfrm>
          <a:prstGeom prst="roundRect">
            <a:avLst/>
          </a:prstGeom>
          <a:solidFill>
            <a:srgbClr val="006600"/>
          </a:solidFill>
          <a:ln>
            <a:solidFill>
              <a:srgbClr val="00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t>Associate Chief Ambulance Officer </a:t>
            </a:r>
          </a:p>
          <a:p>
            <a:pPr algn="ctr"/>
            <a:r>
              <a:rPr lang="en-GB" sz="1200"/>
              <a:t>Clinical Governance &amp; Risk</a:t>
            </a:r>
          </a:p>
        </p:txBody>
      </p:sp>
      <p:sp>
        <p:nvSpPr>
          <p:cNvPr id="28" name="Rectangle: Rounded Corners 27">
            <a:extLst>
              <a:ext uri="{FF2B5EF4-FFF2-40B4-BE49-F238E27FC236}">
                <a16:creationId xmlns:a16="http://schemas.microsoft.com/office/drawing/2014/main" id="{C3BEDCAF-9028-FE99-E05F-76569B2A1D1E}"/>
              </a:ext>
            </a:extLst>
          </p:cNvPr>
          <p:cNvSpPr/>
          <p:nvPr/>
        </p:nvSpPr>
        <p:spPr>
          <a:xfrm>
            <a:off x="5368833" y="2690271"/>
            <a:ext cx="1454331" cy="871741"/>
          </a:xfrm>
          <a:prstGeom prst="roundRect">
            <a:avLst/>
          </a:prstGeom>
          <a:solidFill>
            <a:srgbClr val="006600"/>
          </a:solidFill>
          <a:ln>
            <a:solidFill>
              <a:srgbClr val="00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t>Medical Director </a:t>
            </a:r>
          </a:p>
        </p:txBody>
      </p:sp>
      <p:sp>
        <p:nvSpPr>
          <p:cNvPr id="31" name="Rectangle: Rounded Corners 30">
            <a:extLst>
              <a:ext uri="{FF2B5EF4-FFF2-40B4-BE49-F238E27FC236}">
                <a16:creationId xmlns:a16="http://schemas.microsoft.com/office/drawing/2014/main" id="{E2355EA2-044F-54A6-6856-E1B763326D89}"/>
              </a:ext>
            </a:extLst>
          </p:cNvPr>
          <p:cNvSpPr/>
          <p:nvPr/>
        </p:nvSpPr>
        <p:spPr>
          <a:xfrm>
            <a:off x="451819" y="4545872"/>
            <a:ext cx="1454331" cy="1203760"/>
          </a:xfrm>
          <a:prstGeom prst="roundRect">
            <a:avLst/>
          </a:prstGeom>
          <a:solidFill>
            <a:srgbClr val="006600"/>
          </a:solidFill>
          <a:ln>
            <a:solidFill>
              <a:srgbClr val="00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t>Head of Clinical Quality &amp; Effectiveness </a:t>
            </a:r>
          </a:p>
        </p:txBody>
      </p:sp>
      <p:sp>
        <p:nvSpPr>
          <p:cNvPr id="1024" name="Rectangle: Rounded Corners 1023">
            <a:extLst>
              <a:ext uri="{FF2B5EF4-FFF2-40B4-BE49-F238E27FC236}">
                <a16:creationId xmlns:a16="http://schemas.microsoft.com/office/drawing/2014/main" id="{E9BC5597-F593-7CB8-F5C0-1CED95A3B7C1}"/>
              </a:ext>
            </a:extLst>
          </p:cNvPr>
          <p:cNvSpPr/>
          <p:nvPr/>
        </p:nvSpPr>
        <p:spPr>
          <a:xfrm>
            <a:off x="10285850" y="4545872"/>
            <a:ext cx="1454331" cy="1203744"/>
          </a:xfrm>
          <a:prstGeom prst="roundRect">
            <a:avLst/>
          </a:prstGeom>
          <a:solidFill>
            <a:srgbClr val="006600"/>
          </a:solidFill>
          <a:ln>
            <a:solidFill>
              <a:srgbClr val="00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t>Head of Emergency Preparedness, Resilience &amp; Response</a:t>
            </a:r>
          </a:p>
        </p:txBody>
      </p:sp>
      <p:sp>
        <p:nvSpPr>
          <p:cNvPr id="1025" name="Rectangle: Rounded Corners 1024">
            <a:extLst>
              <a:ext uri="{FF2B5EF4-FFF2-40B4-BE49-F238E27FC236}">
                <a16:creationId xmlns:a16="http://schemas.microsoft.com/office/drawing/2014/main" id="{09717052-6FF2-8391-B727-84C6E28BA01C}"/>
              </a:ext>
            </a:extLst>
          </p:cNvPr>
          <p:cNvSpPr/>
          <p:nvPr/>
        </p:nvSpPr>
        <p:spPr>
          <a:xfrm>
            <a:off x="6378288" y="4545872"/>
            <a:ext cx="1454331" cy="1203750"/>
          </a:xfrm>
          <a:prstGeom prst="roundRect">
            <a:avLst/>
          </a:prstGeom>
          <a:solidFill>
            <a:srgbClr val="006600"/>
          </a:solidFill>
          <a:ln>
            <a:solidFill>
              <a:srgbClr val="00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t>Head of Operations  </a:t>
            </a:r>
          </a:p>
        </p:txBody>
      </p:sp>
      <p:sp>
        <p:nvSpPr>
          <p:cNvPr id="1027" name="Rectangle: Rounded Corners 1026">
            <a:extLst>
              <a:ext uri="{FF2B5EF4-FFF2-40B4-BE49-F238E27FC236}">
                <a16:creationId xmlns:a16="http://schemas.microsoft.com/office/drawing/2014/main" id="{9372A18E-1C52-0D56-018C-26B33B1DBD7E}"/>
              </a:ext>
            </a:extLst>
          </p:cNvPr>
          <p:cNvSpPr/>
          <p:nvPr/>
        </p:nvSpPr>
        <p:spPr>
          <a:xfrm>
            <a:off x="4402799" y="4545872"/>
            <a:ext cx="1454331" cy="1203753"/>
          </a:xfrm>
          <a:prstGeom prst="roundRect">
            <a:avLst/>
          </a:prstGeom>
          <a:solidFill>
            <a:srgbClr val="006600"/>
          </a:solidFill>
          <a:ln>
            <a:solidFill>
              <a:srgbClr val="00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t>Analyst </a:t>
            </a:r>
          </a:p>
        </p:txBody>
      </p:sp>
      <p:sp>
        <p:nvSpPr>
          <p:cNvPr id="1028" name="Rectangle: Rounded Corners 1027">
            <a:extLst>
              <a:ext uri="{FF2B5EF4-FFF2-40B4-BE49-F238E27FC236}">
                <a16:creationId xmlns:a16="http://schemas.microsoft.com/office/drawing/2014/main" id="{4FAD095C-EC2E-45E9-4A21-4F3C13A82233}"/>
              </a:ext>
            </a:extLst>
          </p:cNvPr>
          <p:cNvSpPr/>
          <p:nvPr/>
        </p:nvSpPr>
        <p:spPr>
          <a:xfrm>
            <a:off x="8310361" y="4545874"/>
            <a:ext cx="1454331" cy="1203746"/>
          </a:xfrm>
          <a:prstGeom prst="roundRect">
            <a:avLst/>
          </a:prstGeom>
          <a:solidFill>
            <a:srgbClr val="006600"/>
          </a:solidFill>
          <a:ln>
            <a:solidFill>
              <a:srgbClr val="00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t>Head of Operational Support </a:t>
            </a:r>
          </a:p>
        </p:txBody>
      </p:sp>
      <p:sp>
        <p:nvSpPr>
          <p:cNvPr id="1029" name="Rectangle: Rounded Corners 1028">
            <a:extLst>
              <a:ext uri="{FF2B5EF4-FFF2-40B4-BE49-F238E27FC236}">
                <a16:creationId xmlns:a16="http://schemas.microsoft.com/office/drawing/2014/main" id="{DB8778BA-A8AA-D78B-2FD9-EE3ECED28E31}"/>
              </a:ext>
            </a:extLst>
          </p:cNvPr>
          <p:cNvSpPr/>
          <p:nvPr/>
        </p:nvSpPr>
        <p:spPr>
          <a:xfrm>
            <a:off x="2427310" y="4545874"/>
            <a:ext cx="1454331" cy="1203756"/>
          </a:xfrm>
          <a:prstGeom prst="roundRect">
            <a:avLst/>
          </a:prstGeom>
          <a:solidFill>
            <a:srgbClr val="006600"/>
          </a:solidFill>
          <a:ln>
            <a:solidFill>
              <a:srgbClr val="00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t>Head of Regulation &amp; Compliance </a:t>
            </a:r>
          </a:p>
        </p:txBody>
      </p:sp>
      <p:cxnSp>
        <p:nvCxnSpPr>
          <p:cNvPr id="1031" name="Straight Connector 1030">
            <a:extLst>
              <a:ext uri="{FF2B5EF4-FFF2-40B4-BE49-F238E27FC236}">
                <a16:creationId xmlns:a16="http://schemas.microsoft.com/office/drawing/2014/main" id="{F75DE0DA-1653-9A6D-DB05-88AC2C8AAE8D}"/>
              </a:ext>
            </a:extLst>
          </p:cNvPr>
          <p:cNvCxnSpPr>
            <a:cxnSpLocks/>
            <a:stCxn id="17" idx="2"/>
            <a:endCxn id="28" idx="0"/>
          </p:cNvCxnSpPr>
          <p:nvPr/>
        </p:nvCxnSpPr>
        <p:spPr>
          <a:xfrm flipH="1">
            <a:off x="6095999" y="1898468"/>
            <a:ext cx="1" cy="791803"/>
          </a:xfrm>
          <a:prstGeom prst="line">
            <a:avLst/>
          </a:prstGeom>
        </p:spPr>
        <p:style>
          <a:lnRef idx="3">
            <a:schemeClr val="dk1"/>
          </a:lnRef>
          <a:fillRef idx="0">
            <a:schemeClr val="dk1"/>
          </a:fillRef>
          <a:effectRef idx="2">
            <a:schemeClr val="dk1"/>
          </a:effectRef>
          <a:fontRef idx="minor">
            <a:schemeClr val="tx1"/>
          </a:fontRef>
        </p:style>
      </p:cxnSp>
      <p:cxnSp>
        <p:nvCxnSpPr>
          <p:cNvPr id="1033" name="Straight Connector 1032">
            <a:extLst>
              <a:ext uri="{FF2B5EF4-FFF2-40B4-BE49-F238E27FC236}">
                <a16:creationId xmlns:a16="http://schemas.microsoft.com/office/drawing/2014/main" id="{93F5571E-616B-8E01-2BEF-9AE0DF02FE18}"/>
              </a:ext>
            </a:extLst>
          </p:cNvPr>
          <p:cNvCxnSpPr>
            <a:cxnSpLocks/>
          </p:cNvCxnSpPr>
          <p:nvPr/>
        </p:nvCxnSpPr>
        <p:spPr>
          <a:xfrm>
            <a:off x="3154474" y="2119448"/>
            <a:ext cx="5866977" cy="0"/>
          </a:xfrm>
          <a:prstGeom prst="line">
            <a:avLst/>
          </a:prstGeom>
        </p:spPr>
        <p:style>
          <a:lnRef idx="3">
            <a:schemeClr val="dk1"/>
          </a:lnRef>
          <a:fillRef idx="0">
            <a:schemeClr val="dk1"/>
          </a:fillRef>
          <a:effectRef idx="2">
            <a:schemeClr val="dk1"/>
          </a:effectRef>
          <a:fontRef idx="minor">
            <a:schemeClr val="tx1"/>
          </a:fontRef>
        </p:style>
      </p:cxnSp>
      <p:cxnSp>
        <p:nvCxnSpPr>
          <p:cNvPr id="1039" name="Straight Connector 1038">
            <a:extLst>
              <a:ext uri="{FF2B5EF4-FFF2-40B4-BE49-F238E27FC236}">
                <a16:creationId xmlns:a16="http://schemas.microsoft.com/office/drawing/2014/main" id="{82EBD143-12E0-D2EF-F0EE-5EE1B76EA277}"/>
              </a:ext>
            </a:extLst>
          </p:cNvPr>
          <p:cNvCxnSpPr>
            <a:cxnSpLocks/>
          </p:cNvCxnSpPr>
          <p:nvPr/>
        </p:nvCxnSpPr>
        <p:spPr>
          <a:xfrm>
            <a:off x="1178984" y="4319451"/>
            <a:ext cx="3950980" cy="0"/>
          </a:xfrm>
          <a:prstGeom prst="line">
            <a:avLst/>
          </a:prstGeom>
        </p:spPr>
        <p:style>
          <a:lnRef idx="3">
            <a:schemeClr val="dk1"/>
          </a:lnRef>
          <a:fillRef idx="0">
            <a:schemeClr val="dk1"/>
          </a:fillRef>
          <a:effectRef idx="2">
            <a:schemeClr val="dk1"/>
          </a:effectRef>
          <a:fontRef idx="minor">
            <a:schemeClr val="tx1"/>
          </a:fontRef>
        </p:style>
      </p:cxnSp>
      <p:cxnSp>
        <p:nvCxnSpPr>
          <p:cNvPr id="1053" name="Straight Connector 1052">
            <a:extLst>
              <a:ext uri="{FF2B5EF4-FFF2-40B4-BE49-F238E27FC236}">
                <a16:creationId xmlns:a16="http://schemas.microsoft.com/office/drawing/2014/main" id="{AD608995-73BA-1B76-A8CE-42464204E584}"/>
              </a:ext>
            </a:extLst>
          </p:cNvPr>
          <p:cNvCxnSpPr>
            <a:cxnSpLocks/>
          </p:cNvCxnSpPr>
          <p:nvPr/>
        </p:nvCxnSpPr>
        <p:spPr>
          <a:xfrm>
            <a:off x="6919908" y="4319451"/>
            <a:ext cx="3950980" cy="0"/>
          </a:xfrm>
          <a:prstGeom prst="line">
            <a:avLst/>
          </a:prstGeom>
        </p:spPr>
        <p:style>
          <a:lnRef idx="3">
            <a:schemeClr val="dk1"/>
          </a:lnRef>
          <a:fillRef idx="0">
            <a:schemeClr val="dk1"/>
          </a:fillRef>
          <a:effectRef idx="2">
            <a:schemeClr val="dk1"/>
          </a:effectRef>
          <a:fontRef idx="minor">
            <a:schemeClr val="tx1"/>
          </a:fontRef>
        </p:style>
      </p:cxnSp>
      <p:cxnSp>
        <p:nvCxnSpPr>
          <p:cNvPr id="1059" name="Straight Connector 1058">
            <a:extLst>
              <a:ext uri="{FF2B5EF4-FFF2-40B4-BE49-F238E27FC236}">
                <a16:creationId xmlns:a16="http://schemas.microsoft.com/office/drawing/2014/main" id="{56EB11E4-D961-BD23-C846-D9B558B2E099}"/>
              </a:ext>
            </a:extLst>
          </p:cNvPr>
          <p:cNvCxnSpPr>
            <a:cxnSpLocks/>
            <a:endCxn id="31" idx="0"/>
          </p:cNvCxnSpPr>
          <p:nvPr/>
        </p:nvCxnSpPr>
        <p:spPr>
          <a:xfrm>
            <a:off x="1178984" y="4319451"/>
            <a:ext cx="1" cy="226421"/>
          </a:xfrm>
          <a:prstGeom prst="line">
            <a:avLst/>
          </a:prstGeom>
        </p:spPr>
        <p:style>
          <a:lnRef idx="3">
            <a:schemeClr val="dk1"/>
          </a:lnRef>
          <a:fillRef idx="0">
            <a:schemeClr val="dk1"/>
          </a:fillRef>
          <a:effectRef idx="2">
            <a:schemeClr val="dk1"/>
          </a:effectRef>
          <a:fontRef idx="minor">
            <a:schemeClr val="tx1"/>
          </a:fontRef>
        </p:style>
      </p:cxnSp>
      <p:cxnSp>
        <p:nvCxnSpPr>
          <p:cNvPr id="1060" name="Straight Connector 1059">
            <a:extLst>
              <a:ext uri="{FF2B5EF4-FFF2-40B4-BE49-F238E27FC236}">
                <a16:creationId xmlns:a16="http://schemas.microsoft.com/office/drawing/2014/main" id="{97EECE29-5973-67A1-50EB-B7C65020A4E6}"/>
              </a:ext>
            </a:extLst>
          </p:cNvPr>
          <p:cNvCxnSpPr/>
          <p:nvPr/>
        </p:nvCxnSpPr>
        <p:spPr>
          <a:xfrm>
            <a:off x="5137644" y="4321630"/>
            <a:ext cx="1" cy="226421"/>
          </a:xfrm>
          <a:prstGeom prst="line">
            <a:avLst/>
          </a:prstGeom>
        </p:spPr>
        <p:style>
          <a:lnRef idx="3">
            <a:schemeClr val="dk1"/>
          </a:lnRef>
          <a:fillRef idx="0">
            <a:schemeClr val="dk1"/>
          </a:fillRef>
          <a:effectRef idx="2">
            <a:schemeClr val="dk1"/>
          </a:effectRef>
          <a:fontRef idx="minor">
            <a:schemeClr val="tx1"/>
          </a:fontRef>
        </p:style>
      </p:cxnSp>
      <p:cxnSp>
        <p:nvCxnSpPr>
          <p:cNvPr id="1061" name="Straight Connector 1060">
            <a:extLst>
              <a:ext uri="{FF2B5EF4-FFF2-40B4-BE49-F238E27FC236}">
                <a16:creationId xmlns:a16="http://schemas.microsoft.com/office/drawing/2014/main" id="{F2E438FE-11AD-D567-8145-77DF26285524}"/>
              </a:ext>
            </a:extLst>
          </p:cNvPr>
          <p:cNvCxnSpPr/>
          <p:nvPr/>
        </p:nvCxnSpPr>
        <p:spPr>
          <a:xfrm>
            <a:off x="3161641" y="4339049"/>
            <a:ext cx="1" cy="226421"/>
          </a:xfrm>
          <a:prstGeom prst="line">
            <a:avLst/>
          </a:prstGeom>
        </p:spPr>
        <p:style>
          <a:lnRef idx="3">
            <a:schemeClr val="dk1"/>
          </a:lnRef>
          <a:fillRef idx="0">
            <a:schemeClr val="dk1"/>
          </a:fillRef>
          <a:effectRef idx="2">
            <a:schemeClr val="dk1"/>
          </a:effectRef>
          <a:fontRef idx="minor">
            <a:schemeClr val="tx1"/>
          </a:fontRef>
        </p:style>
      </p:cxnSp>
      <p:cxnSp>
        <p:nvCxnSpPr>
          <p:cNvPr id="1062" name="Straight Connector 1061">
            <a:extLst>
              <a:ext uri="{FF2B5EF4-FFF2-40B4-BE49-F238E27FC236}">
                <a16:creationId xmlns:a16="http://schemas.microsoft.com/office/drawing/2014/main" id="{A0AEDE13-3D80-F864-2A43-B80C9DBFF1B1}"/>
              </a:ext>
            </a:extLst>
          </p:cNvPr>
          <p:cNvCxnSpPr/>
          <p:nvPr/>
        </p:nvCxnSpPr>
        <p:spPr>
          <a:xfrm>
            <a:off x="6927589" y="4319451"/>
            <a:ext cx="1" cy="226421"/>
          </a:xfrm>
          <a:prstGeom prst="line">
            <a:avLst/>
          </a:prstGeom>
        </p:spPr>
        <p:style>
          <a:lnRef idx="3">
            <a:schemeClr val="dk1"/>
          </a:lnRef>
          <a:fillRef idx="0">
            <a:schemeClr val="dk1"/>
          </a:fillRef>
          <a:effectRef idx="2">
            <a:schemeClr val="dk1"/>
          </a:effectRef>
          <a:fontRef idx="minor">
            <a:schemeClr val="tx1"/>
          </a:fontRef>
        </p:style>
      </p:cxnSp>
      <p:cxnSp>
        <p:nvCxnSpPr>
          <p:cNvPr id="1063" name="Straight Connector 1062">
            <a:extLst>
              <a:ext uri="{FF2B5EF4-FFF2-40B4-BE49-F238E27FC236}">
                <a16:creationId xmlns:a16="http://schemas.microsoft.com/office/drawing/2014/main" id="{406495CB-6D5E-010A-381D-27A3FC92F253}"/>
              </a:ext>
            </a:extLst>
          </p:cNvPr>
          <p:cNvCxnSpPr/>
          <p:nvPr/>
        </p:nvCxnSpPr>
        <p:spPr>
          <a:xfrm>
            <a:off x="10870887" y="4319450"/>
            <a:ext cx="1" cy="226421"/>
          </a:xfrm>
          <a:prstGeom prst="line">
            <a:avLst/>
          </a:prstGeom>
        </p:spPr>
        <p:style>
          <a:lnRef idx="3">
            <a:schemeClr val="dk1"/>
          </a:lnRef>
          <a:fillRef idx="0">
            <a:schemeClr val="dk1"/>
          </a:fillRef>
          <a:effectRef idx="2">
            <a:schemeClr val="dk1"/>
          </a:effectRef>
          <a:fontRef idx="minor">
            <a:schemeClr val="tx1"/>
          </a:fontRef>
        </p:style>
      </p:cxnSp>
      <p:cxnSp>
        <p:nvCxnSpPr>
          <p:cNvPr id="1065" name="Straight Connector 1064">
            <a:extLst>
              <a:ext uri="{FF2B5EF4-FFF2-40B4-BE49-F238E27FC236}">
                <a16:creationId xmlns:a16="http://schemas.microsoft.com/office/drawing/2014/main" id="{CF630AC3-95FA-42D6-D611-4D51288F7902}"/>
              </a:ext>
            </a:extLst>
          </p:cNvPr>
          <p:cNvCxnSpPr>
            <a:cxnSpLocks/>
            <a:stCxn id="26" idx="2"/>
          </p:cNvCxnSpPr>
          <p:nvPr/>
        </p:nvCxnSpPr>
        <p:spPr>
          <a:xfrm flipH="1">
            <a:off x="3158315" y="3591305"/>
            <a:ext cx="3326" cy="724879"/>
          </a:xfrm>
          <a:prstGeom prst="line">
            <a:avLst/>
          </a:prstGeom>
        </p:spPr>
        <p:style>
          <a:lnRef idx="3">
            <a:schemeClr val="dk1"/>
          </a:lnRef>
          <a:fillRef idx="0">
            <a:schemeClr val="dk1"/>
          </a:fillRef>
          <a:effectRef idx="2">
            <a:schemeClr val="dk1"/>
          </a:effectRef>
          <a:fontRef idx="minor">
            <a:schemeClr val="tx1"/>
          </a:fontRef>
        </p:style>
      </p:cxnSp>
      <p:sp>
        <p:nvSpPr>
          <p:cNvPr id="6" name="Rectangle: Rounded Corners 5">
            <a:extLst>
              <a:ext uri="{FF2B5EF4-FFF2-40B4-BE49-F238E27FC236}">
                <a16:creationId xmlns:a16="http://schemas.microsoft.com/office/drawing/2014/main" id="{420E4057-6F67-63A9-5CF3-49E89C53FE46}"/>
              </a:ext>
            </a:extLst>
          </p:cNvPr>
          <p:cNvSpPr/>
          <p:nvPr/>
        </p:nvSpPr>
        <p:spPr>
          <a:xfrm>
            <a:off x="8119963" y="2718473"/>
            <a:ext cx="1835126" cy="872832"/>
          </a:xfrm>
          <a:prstGeom prst="roundRect">
            <a:avLst/>
          </a:prstGeom>
          <a:solidFill>
            <a:srgbClr val="006600"/>
          </a:solidFill>
          <a:ln>
            <a:solidFill>
              <a:srgbClr val="00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t>Associate Chief Ambulance Officer </a:t>
            </a:r>
          </a:p>
          <a:p>
            <a:pPr algn="ctr"/>
            <a:r>
              <a:rPr lang="en-GB" sz="1200"/>
              <a:t>Operations &amp; Support </a:t>
            </a:r>
          </a:p>
        </p:txBody>
      </p:sp>
      <p:cxnSp>
        <p:nvCxnSpPr>
          <p:cNvPr id="13" name="Straight Connector 12">
            <a:extLst>
              <a:ext uri="{FF2B5EF4-FFF2-40B4-BE49-F238E27FC236}">
                <a16:creationId xmlns:a16="http://schemas.microsoft.com/office/drawing/2014/main" id="{A25FECAC-117B-DBCD-2B47-C5293F42323D}"/>
              </a:ext>
            </a:extLst>
          </p:cNvPr>
          <p:cNvCxnSpPr>
            <a:cxnSpLocks/>
            <a:endCxn id="26" idx="0"/>
          </p:cNvCxnSpPr>
          <p:nvPr/>
        </p:nvCxnSpPr>
        <p:spPr>
          <a:xfrm>
            <a:off x="3154474" y="2122716"/>
            <a:ext cx="7167" cy="595757"/>
          </a:xfrm>
          <a:prstGeom prst="line">
            <a:avLst/>
          </a:prstGeom>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DAA7A609-F9D1-2EFC-9734-2CDC59C13189}"/>
              </a:ext>
            </a:extLst>
          </p:cNvPr>
          <p:cNvCxnSpPr>
            <a:cxnSpLocks/>
          </p:cNvCxnSpPr>
          <p:nvPr/>
        </p:nvCxnSpPr>
        <p:spPr>
          <a:xfrm>
            <a:off x="9021451" y="2122716"/>
            <a:ext cx="7167" cy="595757"/>
          </a:xfrm>
          <a:prstGeom prst="line">
            <a:avLst/>
          </a:prstGeom>
        </p:spPr>
        <p:style>
          <a:lnRef idx="3">
            <a:schemeClr val="dk1"/>
          </a:lnRef>
          <a:fillRef idx="0">
            <a:schemeClr val="dk1"/>
          </a:fillRef>
          <a:effectRef idx="2">
            <a:schemeClr val="dk1"/>
          </a:effectRef>
          <a:fontRef idx="minor">
            <a:schemeClr val="tx1"/>
          </a:fontRef>
        </p:style>
      </p:cxnSp>
      <p:cxnSp>
        <p:nvCxnSpPr>
          <p:cNvPr id="21" name="Straight Connector 20">
            <a:extLst>
              <a:ext uri="{FF2B5EF4-FFF2-40B4-BE49-F238E27FC236}">
                <a16:creationId xmlns:a16="http://schemas.microsoft.com/office/drawing/2014/main" id="{6A6C7229-E82E-993D-AEE0-2E42D67EFEFF}"/>
              </a:ext>
            </a:extLst>
          </p:cNvPr>
          <p:cNvCxnSpPr>
            <a:cxnSpLocks/>
            <a:stCxn id="6" idx="2"/>
            <a:endCxn id="1028" idx="0"/>
          </p:cNvCxnSpPr>
          <p:nvPr/>
        </p:nvCxnSpPr>
        <p:spPr>
          <a:xfrm>
            <a:off x="9037526" y="3591305"/>
            <a:ext cx="1" cy="954569"/>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655884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55EE34A-20B5-7BE8-BFD9-2C3FC225C41E}"/>
              </a:ext>
            </a:extLst>
          </p:cNvPr>
          <p:cNvSpPr>
            <a:spLocks noGrp="1"/>
          </p:cNvSpPr>
          <p:nvPr>
            <p:ph type="title"/>
          </p:nvPr>
        </p:nvSpPr>
        <p:spPr>
          <a:xfrm>
            <a:off x="838200" y="1412488"/>
            <a:ext cx="2899189" cy="4363844"/>
          </a:xfrm>
        </p:spPr>
        <p:txBody>
          <a:bodyPr anchor="t">
            <a:normAutofit/>
          </a:bodyPr>
          <a:lstStyle/>
          <a:p>
            <a:r>
              <a:rPr lang="en-GB" sz="2800">
                <a:solidFill>
                  <a:srgbClr val="FFFFFF"/>
                </a:solidFill>
                <a:latin typeface="Segoe UI Semibold" panose="020B0702040204020203" pitchFamily="34" charset="0"/>
                <a:cs typeface="Segoe UI Semibold" panose="020B0702040204020203" pitchFamily="34" charset="0"/>
              </a:rPr>
              <a:t>Application process </a:t>
            </a:r>
          </a:p>
        </p:txBody>
      </p:sp>
      <p:sp>
        <p:nvSpPr>
          <p:cNvPr id="3" name="Content Placeholder 2">
            <a:extLst>
              <a:ext uri="{FF2B5EF4-FFF2-40B4-BE49-F238E27FC236}">
                <a16:creationId xmlns:a16="http://schemas.microsoft.com/office/drawing/2014/main" id="{5E52832B-FC63-F6A7-9438-F388242A0DDF}"/>
              </a:ext>
            </a:extLst>
          </p:cNvPr>
          <p:cNvSpPr>
            <a:spLocks noGrp="1"/>
          </p:cNvSpPr>
          <p:nvPr>
            <p:ph sz="half" idx="1"/>
          </p:nvPr>
        </p:nvSpPr>
        <p:spPr>
          <a:xfrm>
            <a:off x="4472821" y="1409514"/>
            <a:ext cx="3427283" cy="4363844"/>
          </a:xfrm>
        </p:spPr>
        <p:txBody>
          <a:bodyPr vert="horz" lIns="91440" tIns="45720" rIns="91440" bIns="45720" rtlCol="0" anchor="t">
            <a:normAutofit lnSpcReduction="10000"/>
          </a:bodyPr>
          <a:lstStyle/>
          <a:p>
            <a:pPr marL="0" indent="0">
              <a:buNone/>
            </a:pPr>
            <a:r>
              <a:rPr lang="en-GB" sz="1800" b="1" dirty="0">
                <a:latin typeface="Segoe UI Semilight"/>
                <a:cs typeface="Segoe UI Semilight"/>
              </a:rPr>
              <a:t>Application closing date: </a:t>
            </a:r>
            <a:endParaRPr lang="en-GB" sz="1800" b="1" dirty="0">
              <a:latin typeface="Segoe UI Semilight" panose="020B0402040204020203" pitchFamily="34" charset="0"/>
              <a:cs typeface="Segoe UI Semilight" panose="020B0402040204020203" pitchFamily="34" charset="0"/>
            </a:endParaRPr>
          </a:p>
          <a:p>
            <a:pPr marL="0" indent="0">
              <a:buNone/>
            </a:pPr>
            <a:r>
              <a:rPr lang="en-GB" sz="1800" dirty="0">
                <a:latin typeface="Segoe UI Semilight"/>
                <a:cs typeface="Segoe UI Semilight"/>
              </a:rPr>
              <a:t>21 April 2024</a:t>
            </a:r>
          </a:p>
          <a:p>
            <a:pPr marL="0" indent="0">
              <a:buNone/>
            </a:pPr>
            <a:endParaRPr lang="en-GB" sz="1800" dirty="0">
              <a:latin typeface="Segoe UI Semilight" panose="020B0402040204020203" pitchFamily="34" charset="0"/>
              <a:cs typeface="Segoe UI Semilight" panose="020B0402040204020203" pitchFamily="34" charset="0"/>
            </a:endParaRPr>
          </a:p>
          <a:p>
            <a:pPr marL="0" indent="0">
              <a:buNone/>
            </a:pPr>
            <a:r>
              <a:rPr lang="en-GB" sz="1800" b="1" dirty="0">
                <a:latin typeface="Segoe UI Semilight"/>
                <a:cs typeface="Segoe UI Semilight"/>
              </a:rPr>
              <a:t>Job number: </a:t>
            </a:r>
          </a:p>
          <a:p>
            <a:pPr marL="0" indent="0">
              <a:buNone/>
            </a:pPr>
            <a:r>
              <a:rPr lang="en-GB" sz="1800" dirty="0">
                <a:latin typeface="Segoe UI Semilight"/>
                <a:cs typeface="Segoe UI Semilight"/>
              </a:rPr>
              <a:t>SOJ16139</a:t>
            </a:r>
            <a:endParaRPr lang="en-GB" sz="1800" dirty="0">
              <a:latin typeface="Segoe UI Semilight" panose="020B0402040204020203" pitchFamily="34" charset="0"/>
              <a:cs typeface="Segoe UI Semilight" panose="020B0402040204020203" pitchFamily="34" charset="0"/>
            </a:endParaRPr>
          </a:p>
          <a:p>
            <a:pPr marL="0" indent="0">
              <a:buNone/>
            </a:pPr>
            <a:endParaRPr lang="en-GB" sz="1800" dirty="0">
              <a:latin typeface="Segoe UI Semilight" panose="020B0402040204020203" pitchFamily="34" charset="0"/>
              <a:cs typeface="Segoe UI Semilight" panose="020B0402040204020203" pitchFamily="34" charset="0"/>
            </a:endParaRPr>
          </a:p>
          <a:p>
            <a:pPr marL="0" indent="0">
              <a:buNone/>
            </a:pPr>
            <a:r>
              <a:rPr lang="en-GB" sz="1800" b="1" dirty="0">
                <a:latin typeface="Segoe UI Semilight"/>
                <a:cs typeface="Segoe UI Semilight"/>
              </a:rPr>
              <a:t>Contract type: </a:t>
            </a:r>
            <a:endParaRPr lang="en-GB" sz="1800" b="1" dirty="0">
              <a:latin typeface="Segoe UI Semilight" panose="020B0402040204020203" pitchFamily="34" charset="0"/>
              <a:cs typeface="Segoe UI Semilight" panose="020B0402040204020203" pitchFamily="34" charset="0"/>
            </a:endParaRPr>
          </a:p>
          <a:p>
            <a:pPr marL="0" indent="0">
              <a:buNone/>
            </a:pPr>
            <a:r>
              <a:rPr lang="en-GB" sz="1800" dirty="0">
                <a:latin typeface="Segoe UI Semilight" panose="020B0402040204020203" pitchFamily="34" charset="0"/>
                <a:cs typeface="Segoe UI Semilight" panose="020B0402040204020203" pitchFamily="34" charset="0"/>
              </a:rPr>
              <a:t>Permanent and full time </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BF28271E-CBFF-4864-3045-3C247690C097}"/>
              </a:ext>
            </a:extLst>
          </p:cNvPr>
          <p:cNvSpPr>
            <a:spLocks noGrp="1"/>
          </p:cNvSpPr>
          <p:nvPr>
            <p:ph sz="half" idx="2"/>
          </p:nvPr>
        </p:nvSpPr>
        <p:spPr>
          <a:xfrm>
            <a:off x="8451604" y="1412489"/>
            <a:ext cx="3197701" cy="4363844"/>
          </a:xfrm>
        </p:spPr>
        <p:txBody>
          <a:bodyPr vert="horz" lIns="91440" tIns="45720" rIns="91440" bIns="45720" rtlCol="0" anchor="t">
            <a:normAutofit lnSpcReduction="10000"/>
          </a:bodyPr>
          <a:lstStyle/>
          <a:p>
            <a:pPr marL="0" indent="0">
              <a:buNone/>
            </a:pPr>
            <a:r>
              <a:rPr lang="en-GB" sz="1800" b="1" dirty="0">
                <a:latin typeface="Segoe UI Semilight"/>
                <a:cs typeface="Segoe UI Semilight"/>
              </a:rPr>
              <a:t>How to apply:</a:t>
            </a:r>
            <a:endParaRPr lang="en-US" dirty="0"/>
          </a:p>
          <a:p>
            <a:pPr marL="0" indent="0">
              <a:buNone/>
            </a:pPr>
            <a:r>
              <a:rPr lang="en-GB" sz="1800" dirty="0">
                <a:latin typeface="Segoe UI Semilight" panose="020B0402040204020203" pitchFamily="34" charset="0"/>
                <a:cs typeface="Segoe UI Semilight" panose="020B0402040204020203" pitchFamily="34" charset="0"/>
              </a:rPr>
              <a:t>Applications can be made </a:t>
            </a:r>
            <a:r>
              <a:rPr lang="en-GB" sz="1800" b="1" dirty="0">
                <a:latin typeface="Segoe UI Semilight" panose="020B0402040204020203" pitchFamily="34" charset="0"/>
                <a:cs typeface="Segoe UI Semilight" panose="020B0402040204020203" pitchFamily="34" charset="0"/>
                <a:hlinkClick r:id="rId3"/>
              </a:rPr>
              <a:t>here</a:t>
            </a:r>
            <a:r>
              <a:rPr lang="en-GB" sz="1800" dirty="0">
                <a:latin typeface="Segoe UI Semilight" panose="020B0402040204020203" pitchFamily="34" charset="0"/>
                <a:cs typeface="Segoe UI Semilight" panose="020B0402040204020203" pitchFamily="34" charset="0"/>
              </a:rPr>
              <a:t> or via the below link:</a:t>
            </a:r>
          </a:p>
          <a:p>
            <a:pPr marL="0" indent="0">
              <a:buNone/>
            </a:pPr>
            <a:r>
              <a:rPr lang="en-GB" sz="1800" dirty="0">
                <a:latin typeface="Segoe UI Semilight"/>
                <a:cs typeface="Segoe UI Semilight"/>
                <a:hlinkClick r:id="rId3"/>
              </a:rPr>
              <a:t>https://www.gov.je/Working/JobCareerAdvice/Pages/details.aspx?nPostingId=136562&amp;nPostingTargetId=235358&amp;id=QE8FK026203F3VBQB7V687VU8&amp;LG=UK&amp;languageSelect=UK&amp;mask=saifext</a:t>
            </a:r>
            <a:endParaRPr lang="en-GB" sz="1800" dirty="0">
              <a:latin typeface="Segoe UI Semilight"/>
              <a:cs typeface="Segoe UI Semilight"/>
            </a:endParaRPr>
          </a:p>
          <a:p>
            <a:pPr marL="0" indent="0">
              <a:buNone/>
            </a:pPr>
            <a:r>
              <a:rPr lang="en-GB" sz="1800" dirty="0">
                <a:latin typeface="Segoe UI Semilight"/>
                <a:cs typeface="Segoe UI Semilight"/>
              </a:rPr>
              <a:t>For an informal chat about this opportunity, please contact James Inglis, Associate Chief Ambulance Officer on 01534 44743 or </a:t>
            </a:r>
            <a:r>
              <a:rPr lang="en-GB" sz="1800" dirty="0">
                <a:latin typeface="Segoe UI Semilight"/>
                <a:cs typeface="Segoe UI Semilight"/>
                <a:hlinkClick r:id="rId4"/>
              </a:rPr>
              <a:t>J.Inglis@health. gov.je</a:t>
            </a:r>
            <a:endParaRPr lang="en-GB" sz="1800" dirty="0">
              <a:latin typeface="Segoe UI Semilight" panose="020B0402040204020203" pitchFamily="34" charset="0"/>
              <a:cs typeface="Segoe UI Semilight" panose="020B0402040204020203" pitchFamily="34" charset="0"/>
            </a:endParaRPr>
          </a:p>
        </p:txBody>
      </p:sp>
      <p:cxnSp>
        <p:nvCxnSpPr>
          <p:cNvPr id="6" name="Straight Connector 5">
            <a:extLst>
              <a:ext uri="{FF2B5EF4-FFF2-40B4-BE49-F238E27FC236}">
                <a16:creationId xmlns:a16="http://schemas.microsoft.com/office/drawing/2014/main" id="{54ADE177-EF37-5DAA-4E50-DB4155E668E7}"/>
              </a:ext>
            </a:extLst>
          </p:cNvPr>
          <p:cNvCxnSpPr/>
          <p:nvPr/>
        </p:nvCxnSpPr>
        <p:spPr>
          <a:xfrm>
            <a:off x="4059050" y="0"/>
            <a:ext cx="0" cy="6858000"/>
          </a:xfrm>
          <a:prstGeom prst="line">
            <a:avLst/>
          </a:prstGeom>
          <a:ln w="76200">
            <a:solidFill>
              <a:srgbClr val="0066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54849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8E58DB1-DB47-1D47-A2F5-C83A4FC468C0}"/>
              </a:ext>
            </a:extLst>
          </p:cNvPr>
          <p:cNvPicPr>
            <a:picLocks noChangeAspect="1"/>
          </p:cNvPicPr>
          <p:nvPr/>
        </p:nvPicPr>
        <p:blipFill rotWithShape="1">
          <a:blip r:embed="rId2">
            <a:alphaModFix amt="35000"/>
          </a:blip>
          <a:srcRect b="15730"/>
          <a:stretch/>
        </p:blipFill>
        <p:spPr>
          <a:xfrm>
            <a:off x="95270" y="10"/>
            <a:ext cx="12191980" cy="6857990"/>
          </a:xfrm>
          <a:prstGeom prst="rect">
            <a:avLst/>
          </a:prstGeom>
        </p:spPr>
      </p:pic>
      <p:sp>
        <p:nvSpPr>
          <p:cNvPr id="2" name="Title 1">
            <a:extLst>
              <a:ext uri="{FF2B5EF4-FFF2-40B4-BE49-F238E27FC236}">
                <a16:creationId xmlns:a16="http://schemas.microsoft.com/office/drawing/2014/main" id="{A5976E0E-2B3B-DD15-4136-7E5203CE59B2}"/>
              </a:ext>
            </a:extLst>
          </p:cNvPr>
          <p:cNvSpPr>
            <a:spLocks noGrp="1"/>
          </p:cNvSpPr>
          <p:nvPr>
            <p:ph type="title"/>
          </p:nvPr>
        </p:nvSpPr>
        <p:spPr>
          <a:xfrm>
            <a:off x="838200" y="365125"/>
            <a:ext cx="10515600" cy="1325563"/>
          </a:xfrm>
        </p:spPr>
        <p:txBody>
          <a:bodyPr>
            <a:normAutofit/>
          </a:bodyPr>
          <a:lstStyle/>
          <a:p>
            <a:r>
              <a:rPr lang="en-GB" sz="2800">
                <a:solidFill>
                  <a:srgbClr val="FFFFFF"/>
                </a:solidFill>
                <a:latin typeface="Segoe UI Semibold" panose="020B0702040204020203" pitchFamily="34" charset="0"/>
                <a:cs typeface="Segoe UI Semibold" panose="020B0702040204020203" pitchFamily="34" charset="0"/>
              </a:rPr>
              <a:t>Contents</a:t>
            </a:r>
          </a:p>
        </p:txBody>
      </p:sp>
      <p:sp>
        <p:nvSpPr>
          <p:cNvPr id="30" name="Content Placeholder 2">
            <a:extLst>
              <a:ext uri="{FF2B5EF4-FFF2-40B4-BE49-F238E27FC236}">
                <a16:creationId xmlns:a16="http://schemas.microsoft.com/office/drawing/2014/main" id="{2C612D94-FC34-049B-4DCA-C07022394DC2}"/>
              </a:ext>
            </a:extLst>
          </p:cNvPr>
          <p:cNvSpPr>
            <a:spLocks noGrp="1"/>
          </p:cNvSpPr>
          <p:nvPr>
            <p:ph idx="1"/>
          </p:nvPr>
        </p:nvSpPr>
        <p:spPr>
          <a:xfrm>
            <a:off x="838200" y="1825625"/>
            <a:ext cx="10515600" cy="4351338"/>
          </a:xfrm>
        </p:spPr>
        <p:txBody>
          <a:bodyPr>
            <a:normAutofit/>
          </a:bodyPr>
          <a:lstStyle/>
          <a:p>
            <a:pPr marL="0" indent="0">
              <a:buNone/>
            </a:pPr>
            <a:r>
              <a:rPr lang="en-GB" sz="1800">
                <a:solidFill>
                  <a:srgbClr val="FFFFFF"/>
                </a:solidFill>
                <a:latin typeface="Segoe UI Semilight" panose="020B0402040204020203" pitchFamily="34" charset="0"/>
                <a:cs typeface="Segoe UI Semilight" panose="020B0402040204020203" pitchFamily="34" charset="0"/>
              </a:rPr>
              <a:t>Introductory message 			03</a:t>
            </a:r>
          </a:p>
          <a:p>
            <a:pPr marL="0" indent="0">
              <a:buNone/>
            </a:pPr>
            <a:endParaRPr lang="en-GB" sz="1800">
              <a:solidFill>
                <a:srgbClr val="FFFFFF"/>
              </a:solidFill>
              <a:latin typeface="Segoe UI Semilight" panose="020B0402040204020203" pitchFamily="34" charset="0"/>
              <a:cs typeface="Segoe UI Semilight" panose="020B0402040204020203" pitchFamily="34" charset="0"/>
            </a:endParaRPr>
          </a:p>
          <a:p>
            <a:pPr marL="0" indent="0">
              <a:buNone/>
            </a:pPr>
            <a:r>
              <a:rPr lang="en-GB" sz="1800">
                <a:solidFill>
                  <a:srgbClr val="FFFFFF"/>
                </a:solidFill>
                <a:latin typeface="Segoe UI Semilight" panose="020B0402040204020203" pitchFamily="34" charset="0"/>
                <a:cs typeface="Segoe UI Semilight" panose="020B0402040204020203" pitchFamily="34" charset="0"/>
              </a:rPr>
              <a:t>About Jersey 				04</a:t>
            </a:r>
          </a:p>
          <a:p>
            <a:pPr marL="0" indent="0">
              <a:buNone/>
            </a:pPr>
            <a:endParaRPr lang="en-GB" sz="1800">
              <a:solidFill>
                <a:srgbClr val="FFFFFF"/>
              </a:solidFill>
              <a:latin typeface="Segoe UI Semilight" panose="020B0402040204020203" pitchFamily="34" charset="0"/>
              <a:cs typeface="Segoe UI Semilight" panose="020B0402040204020203" pitchFamily="34" charset="0"/>
            </a:endParaRPr>
          </a:p>
          <a:p>
            <a:pPr marL="0" indent="0">
              <a:buNone/>
            </a:pPr>
            <a:r>
              <a:rPr lang="en-GB" sz="1800">
                <a:solidFill>
                  <a:srgbClr val="FFFFFF"/>
                </a:solidFill>
                <a:latin typeface="Segoe UI Semilight" panose="020B0402040204020203" pitchFamily="34" charset="0"/>
                <a:cs typeface="Segoe UI Semilight" panose="020B0402040204020203" pitchFamily="34" charset="0"/>
              </a:rPr>
              <a:t>About Jersey Ambulance Service 		06</a:t>
            </a:r>
          </a:p>
          <a:p>
            <a:pPr marL="0" indent="0">
              <a:buNone/>
            </a:pPr>
            <a:endParaRPr lang="en-GB" sz="1800">
              <a:solidFill>
                <a:srgbClr val="FFFFFF"/>
              </a:solidFill>
              <a:latin typeface="Segoe UI Semilight" panose="020B0402040204020203" pitchFamily="34" charset="0"/>
              <a:cs typeface="Segoe UI Semilight" panose="020B0402040204020203" pitchFamily="34" charset="0"/>
            </a:endParaRPr>
          </a:p>
          <a:p>
            <a:pPr marL="0" indent="0">
              <a:buNone/>
            </a:pPr>
            <a:r>
              <a:rPr lang="en-GB" sz="1800">
                <a:solidFill>
                  <a:srgbClr val="FFFFFF"/>
                </a:solidFill>
                <a:latin typeface="Segoe UI Semilight" panose="020B0402040204020203" pitchFamily="34" charset="0"/>
                <a:cs typeface="Segoe UI Semilight" panose="020B0402040204020203" pitchFamily="34" charset="0"/>
              </a:rPr>
              <a:t>Overview of positions  			09</a:t>
            </a:r>
          </a:p>
          <a:p>
            <a:pPr marL="0" indent="0">
              <a:buNone/>
            </a:pPr>
            <a:endParaRPr lang="en-GB" sz="1800">
              <a:solidFill>
                <a:srgbClr val="FFFFFF"/>
              </a:solidFill>
              <a:latin typeface="Segoe UI Semilight" panose="020B0402040204020203" pitchFamily="34" charset="0"/>
              <a:cs typeface="Segoe UI Semilight" panose="020B0402040204020203" pitchFamily="34" charset="0"/>
            </a:endParaRPr>
          </a:p>
          <a:p>
            <a:pPr marL="0" indent="0">
              <a:buNone/>
            </a:pPr>
            <a:r>
              <a:rPr lang="en-GB" sz="1800">
                <a:solidFill>
                  <a:srgbClr val="FFFFFF"/>
                </a:solidFill>
                <a:latin typeface="Segoe UI Semilight" panose="020B0402040204020203" pitchFamily="34" charset="0"/>
                <a:cs typeface="Segoe UI Semilight" panose="020B0402040204020203" pitchFamily="34" charset="0"/>
              </a:rPr>
              <a:t>Structure chart 				11</a:t>
            </a:r>
          </a:p>
          <a:p>
            <a:pPr marL="0" indent="0">
              <a:buNone/>
            </a:pPr>
            <a:endParaRPr lang="en-GB" sz="1800">
              <a:solidFill>
                <a:srgbClr val="FFFFFF"/>
              </a:solidFill>
              <a:latin typeface="Segoe UI Semilight" panose="020B0402040204020203" pitchFamily="34" charset="0"/>
              <a:cs typeface="Segoe UI Semilight" panose="020B0402040204020203" pitchFamily="34" charset="0"/>
            </a:endParaRPr>
          </a:p>
          <a:p>
            <a:pPr marL="0" indent="0">
              <a:buNone/>
            </a:pPr>
            <a:r>
              <a:rPr lang="en-GB" sz="1800">
                <a:solidFill>
                  <a:srgbClr val="FFFFFF"/>
                </a:solidFill>
                <a:latin typeface="Segoe UI Semilight" panose="020B0402040204020203" pitchFamily="34" charset="0"/>
                <a:cs typeface="Segoe UI Semilight" panose="020B0402040204020203" pitchFamily="34" charset="0"/>
              </a:rPr>
              <a:t>Application process  			12</a:t>
            </a:r>
          </a:p>
        </p:txBody>
      </p:sp>
    </p:spTree>
    <p:extLst>
      <p:ext uri="{BB962C8B-B14F-4D97-AF65-F5344CB8AC3E}">
        <p14:creationId xmlns:p14="http://schemas.microsoft.com/office/powerpoint/2010/main" val="2196559509"/>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9" name="Rectangle 2054">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CBC7F2B-1B52-FB63-F06C-E89CF338C42A}"/>
              </a:ext>
            </a:extLst>
          </p:cNvPr>
          <p:cNvSpPr/>
          <p:nvPr/>
        </p:nvSpPr>
        <p:spPr>
          <a:xfrm>
            <a:off x="-8695" y="0"/>
            <a:ext cx="7199440" cy="6858000"/>
          </a:xfrm>
          <a:prstGeom prst="rect">
            <a:avLst/>
          </a:prstGeom>
          <a:solidFill>
            <a:srgbClr val="0066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6B6A45C-8A92-C620-69E3-C50BFBDD0344}"/>
              </a:ext>
            </a:extLst>
          </p:cNvPr>
          <p:cNvSpPr>
            <a:spLocks noGrp="1"/>
          </p:cNvSpPr>
          <p:nvPr>
            <p:ph idx="1"/>
          </p:nvPr>
        </p:nvSpPr>
        <p:spPr>
          <a:xfrm>
            <a:off x="583043" y="608922"/>
            <a:ext cx="6183517" cy="6087967"/>
          </a:xfrm>
        </p:spPr>
        <p:txBody>
          <a:bodyPr>
            <a:normAutofit/>
          </a:bodyPr>
          <a:lstStyle/>
          <a:p>
            <a:pPr marL="0" indent="0">
              <a:buNone/>
            </a:pPr>
            <a:r>
              <a:rPr lang="en-GB" sz="1800">
                <a:solidFill>
                  <a:schemeClr val="bg1"/>
                </a:solidFill>
                <a:latin typeface="Segoe UI Semilight" panose="020B0402040204020203" pitchFamily="34" charset="0"/>
                <a:cs typeface="Segoe UI Semilight" panose="020B0402040204020203" pitchFamily="34" charset="0"/>
              </a:rPr>
              <a:t>Dear Applicant </a:t>
            </a:r>
          </a:p>
          <a:p>
            <a:pPr marL="0" indent="0">
              <a:buNone/>
            </a:pPr>
            <a:endParaRPr lang="en-GB" sz="1800">
              <a:solidFill>
                <a:schemeClr val="bg1"/>
              </a:solidFill>
              <a:latin typeface="Segoe UI Semilight" panose="020B0402040204020203" pitchFamily="34" charset="0"/>
              <a:cs typeface="Segoe UI Semilight" panose="020B0402040204020203" pitchFamily="34" charset="0"/>
            </a:endParaRPr>
          </a:p>
          <a:p>
            <a:pPr marL="0" indent="0">
              <a:buNone/>
            </a:pPr>
            <a:r>
              <a:rPr lang="en-GB" sz="1800">
                <a:solidFill>
                  <a:schemeClr val="bg1"/>
                </a:solidFill>
                <a:latin typeface="Segoe UI Semilight" panose="020B0402040204020203" pitchFamily="34" charset="0"/>
                <a:cs typeface="Segoe UI Semilight" panose="020B0402040204020203" pitchFamily="34" charset="0"/>
              </a:rPr>
              <a:t>Thank you for expressing an interest in the States of Jersey Ambulance Service (SJAS). </a:t>
            </a:r>
          </a:p>
          <a:p>
            <a:pPr marL="0" indent="0">
              <a:buNone/>
            </a:pPr>
            <a:endParaRPr lang="en-GB" sz="1800">
              <a:solidFill>
                <a:schemeClr val="bg1"/>
              </a:solidFill>
              <a:latin typeface="Segoe UI Semilight" panose="020B0402040204020203" pitchFamily="34" charset="0"/>
              <a:cs typeface="Segoe UI Semilight" panose="020B0402040204020203" pitchFamily="34" charset="0"/>
            </a:endParaRPr>
          </a:p>
          <a:p>
            <a:pPr marL="0" indent="0">
              <a:buNone/>
            </a:pPr>
            <a:r>
              <a:rPr lang="en-GB" sz="1800">
                <a:solidFill>
                  <a:schemeClr val="bg1"/>
                </a:solidFill>
                <a:latin typeface="Segoe UI Semilight" panose="020B0402040204020203" pitchFamily="34" charset="0"/>
                <a:cs typeface="Segoe UI Semilight" panose="020B0402040204020203" pitchFamily="34" charset="0"/>
              </a:rPr>
              <a:t>This pack is intended to provide you with information to use in submitting your application.</a:t>
            </a:r>
          </a:p>
          <a:p>
            <a:pPr marL="0" indent="0">
              <a:buNone/>
            </a:pPr>
            <a:endParaRPr lang="en-GB" sz="1800">
              <a:solidFill>
                <a:schemeClr val="bg1"/>
              </a:solidFill>
              <a:latin typeface="Segoe UI Semilight" panose="020B0402040204020203" pitchFamily="34" charset="0"/>
              <a:cs typeface="Segoe UI Semilight" panose="020B0402040204020203" pitchFamily="34" charset="0"/>
            </a:endParaRPr>
          </a:p>
          <a:p>
            <a:pPr marL="0" indent="0">
              <a:buNone/>
            </a:pPr>
            <a:r>
              <a:rPr lang="en-GB" sz="1800">
                <a:solidFill>
                  <a:schemeClr val="bg1"/>
                </a:solidFill>
                <a:latin typeface="Segoe UI Semilight" panose="020B0402040204020203" pitchFamily="34" charset="0"/>
                <a:cs typeface="Segoe UI Semilight" panose="020B0402040204020203" pitchFamily="34" charset="0"/>
              </a:rPr>
              <a:t>Our service is growing, and we are recruiting a range of different positions to provide emergency prehospital care to the public of Jersey. </a:t>
            </a:r>
          </a:p>
          <a:p>
            <a:pPr marL="0" indent="0">
              <a:buNone/>
            </a:pPr>
            <a:endParaRPr lang="en-GB" sz="1800">
              <a:solidFill>
                <a:schemeClr val="bg1"/>
              </a:solidFill>
              <a:latin typeface="Segoe UI Semilight" panose="020B0402040204020203" pitchFamily="34" charset="0"/>
              <a:cs typeface="Segoe UI Semilight" panose="020B0402040204020203" pitchFamily="34" charset="0"/>
            </a:endParaRPr>
          </a:p>
          <a:p>
            <a:pPr marL="0" indent="0">
              <a:buNone/>
            </a:pPr>
            <a:r>
              <a:rPr lang="en-GB" sz="1800">
                <a:solidFill>
                  <a:schemeClr val="bg1"/>
                </a:solidFill>
                <a:latin typeface="Segoe UI Semilight" panose="020B0402040204020203" pitchFamily="34" charset="0"/>
                <a:cs typeface="Segoe UI Semilight" panose="020B0402040204020203" pitchFamily="34" charset="0"/>
              </a:rPr>
              <a:t>I look forward to receiving your application. </a:t>
            </a:r>
          </a:p>
          <a:p>
            <a:pPr marL="0" indent="0">
              <a:buNone/>
            </a:pPr>
            <a:endParaRPr lang="en-GB" sz="1800">
              <a:solidFill>
                <a:schemeClr val="bg1"/>
              </a:solidFill>
              <a:latin typeface="Segoe UI Semilight" panose="020B0402040204020203" pitchFamily="34" charset="0"/>
              <a:cs typeface="Segoe UI Semilight" panose="020B0402040204020203" pitchFamily="34" charset="0"/>
            </a:endParaRPr>
          </a:p>
          <a:p>
            <a:pPr marL="0" indent="0">
              <a:buNone/>
            </a:pPr>
            <a:r>
              <a:rPr lang="en-GB" sz="1800">
                <a:solidFill>
                  <a:schemeClr val="bg1"/>
                </a:solidFill>
                <a:latin typeface="Segoe UI Semilight" panose="020B0402040204020203" pitchFamily="34" charset="0"/>
                <a:cs typeface="Segoe UI Semilight" panose="020B0402040204020203" pitchFamily="34" charset="0"/>
              </a:rPr>
              <a:t>Peter Gavey </a:t>
            </a:r>
          </a:p>
          <a:p>
            <a:pPr marL="0" indent="0">
              <a:buNone/>
            </a:pPr>
            <a:r>
              <a:rPr lang="en-GB" sz="1800">
                <a:solidFill>
                  <a:schemeClr val="bg1"/>
                </a:solidFill>
                <a:latin typeface="Segoe UI Semilight" panose="020B0402040204020203" pitchFamily="34" charset="0"/>
                <a:cs typeface="Segoe UI Semilight" panose="020B0402040204020203" pitchFamily="34" charset="0"/>
              </a:rPr>
              <a:t>Chief Ambulance Officer </a:t>
            </a:r>
          </a:p>
          <a:p>
            <a:pPr marL="0" indent="0">
              <a:buNone/>
            </a:pPr>
            <a:endParaRPr lang="en-GB" sz="2000">
              <a:solidFill>
                <a:schemeClr val="bg1"/>
              </a:solidFill>
              <a:latin typeface="Segoe UI Semilight" panose="020B0402040204020203" pitchFamily="34" charset="0"/>
              <a:cs typeface="Segoe UI Semilight" panose="020B0402040204020203" pitchFamily="34" charset="0"/>
            </a:endParaRPr>
          </a:p>
          <a:p>
            <a:pPr marL="0" indent="0">
              <a:buNone/>
            </a:pPr>
            <a:endParaRPr lang="en-GB" sz="2000">
              <a:solidFill>
                <a:schemeClr val="bg1"/>
              </a:solidFill>
              <a:latin typeface="Segoe UI Semilight" panose="020B0402040204020203" pitchFamily="34" charset="0"/>
              <a:cs typeface="Segoe UI Semilight" panose="020B0402040204020203" pitchFamily="34" charset="0"/>
            </a:endParaRPr>
          </a:p>
          <a:p>
            <a:pPr marL="0" indent="0">
              <a:buNone/>
            </a:pPr>
            <a:endParaRPr lang="en-GB" sz="2000">
              <a:solidFill>
                <a:schemeClr val="bg1"/>
              </a:solidFill>
              <a:latin typeface="Segoe UI Semilight" panose="020B0402040204020203" pitchFamily="34" charset="0"/>
              <a:cs typeface="Segoe UI Semilight" panose="020B0402040204020203" pitchFamily="34" charset="0"/>
            </a:endParaRPr>
          </a:p>
        </p:txBody>
      </p:sp>
      <p:sp>
        <p:nvSpPr>
          <p:cNvPr id="2" name="Rectangle 1">
            <a:extLst>
              <a:ext uri="{FF2B5EF4-FFF2-40B4-BE49-F238E27FC236}">
                <a16:creationId xmlns:a16="http://schemas.microsoft.com/office/drawing/2014/main" id="{46D39C46-2CC2-844A-F8E2-7EEC77FBA0D7}"/>
              </a:ext>
            </a:extLst>
          </p:cNvPr>
          <p:cNvSpPr/>
          <p:nvPr/>
        </p:nvSpPr>
        <p:spPr>
          <a:xfrm>
            <a:off x="7071360" y="0"/>
            <a:ext cx="119385"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6" name="Picture 5" descr="A person in a uniform&#10;&#10;Description automatically generated">
            <a:extLst>
              <a:ext uri="{FF2B5EF4-FFF2-40B4-BE49-F238E27FC236}">
                <a16:creationId xmlns:a16="http://schemas.microsoft.com/office/drawing/2014/main" id="{D8109AA7-DB4D-46C2-706C-DDA5A7FD77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1749" y="-11249"/>
            <a:ext cx="4590863" cy="6886296"/>
          </a:xfrm>
          <a:prstGeom prst="rect">
            <a:avLst/>
          </a:prstGeom>
        </p:spPr>
      </p:pic>
    </p:spTree>
    <p:extLst>
      <p:ext uri="{BB962C8B-B14F-4D97-AF65-F5344CB8AC3E}">
        <p14:creationId xmlns:p14="http://schemas.microsoft.com/office/powerpoint/2010/main" val="616759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CC6EAAE-11AB-C39B-A71B-7B741F890933}"/>
              </a:ext>
            </a:extLst>
          </p:cNvPr>
          <p:cNvPicPr>
            <a:picLocks noChangeAspect="1"/>
          </p:cNvPicPr>
          <p:nvPr/>
        </p:nvPicPr>
        <p:blipFill rotWithShape="1">
          <a:blip r:embed="rId2"/>
          <a:srcRect r="15755" b="2"/>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5A9BF3-9310-F663-899A-E6E680ACDCF5}"/>
              </a:ext>
            </a:extLst>
          </p:cNvPr>
          <p:cNvSpPr>
            <a:spLocks noGrp="1"/>
          </p:cNvSpPr>
          <p:nvPr>
            <p:ph type="title"/>
          </p:nvPr>
        </p:nvSpPr>
        <p:spPr>
          <a:xfrm>
            <a:off x="7525518" y="112082"/>
            <a:ext cx="3822189" cy="1299837"/>
          </a:xfrm>
        </p:spPr>
        <p:txBody>
          <a:bodyPr>
            <a:normAutofit/>
          </a:bodyPr>
          <a:lstStyle/>
          <a:p>
            <a:r>
              <a:rPr lang="en-GB" sz="2800">
                <a:latin typeface="Segoe UI Semibold" panose="020B0702040204020203" pitchFamily="34" charset="0"/>
                <a:cs typeface="Segoe UI Semibold" panose="020B0702040204020203" pitchFamily="34" charset="0"/>
              </a:rPr>
              <a:t>About Jersey</a:t>
            </a:r>
          </a:p>
        </p:txBody>
      </p:sp>
      <p:sp>
        <p:nvSpPr>
          <p:cNvPr id="3" name="Content Placeholder 2">
            <a:extLst>
              <a:ext uri="{FF2B5EF4-FFF2-40B4-BE49-F238E27FC236}">
                <a16:creationId xmlns:a16="http://schemas.microsoft.com/office/drawing/2014/main" id="{43910361-BA02-F5A1-CC14-1202FAC61EA7}"/>
              </a:ext>
            </a:extLst>
          </p:cNvPr>
          <p:cNvSpPr>
            <a:spLocks noGrp="1"/>
          </p:cNvSpPr>
          <p:nvPr>
            <p:ph idx="1"/>
          </p:nvPr>
        </p:nvSpPr>
        <p:spPr>
          <a:xfrm>
            <a:off x="7525518" y="1524000"/>
            <a:ext cx="3822189" cy="4933950"/>
          </a:xfrm>
        </p:spPr>
        <p:txBody>
          <a:bodyPr>
            <a:normAutofit lnSpcReduction="10000"/>
          </a:bodyPr>
          <a:lstStyle/>
          <a:p>
            <a:pPr marL="0" indent="0">
              <a:buNone/>
            </a:pPr>
            <a:r>
              <a:rPr lang="en-GB" sz="1800" dirty="0">
                <a:latin typeface="Segoe UI Semilight" panose="020B0402040204020203" pitchFamily="34" charset="0"/>
                <a:cs typeface="Segoe UI Semilight" panose="020B0402040204020203" pitchFamily="34" charset="0"/>
              </a:rPr>
              <a:t>Jersey is the largest of the Channel Islands, with an area of 45 square miles. The island combines a lively and cosmopolitan main town, which is home to our global finance sector, with sweeping, unspoilt beaches, fishing ports and rolling countryside. Just 14 miles off the north-west coast of France and 85 miles south of the English coast and it is very well served by air to a range of UK and international cities.</a:t>
            </a:r>
          </a:p>
          <a:p>
            <a:pPr marL="0" indent="0">
              <a:buNone/>
            </a:pPr>
            <a:endParaRPr lang="en-GB" sz="1800" dirty="0">
              <a:latin typeface="Segoe UI Semilight" panose="020B0402040204020203" pitchFamily="34" charset="0"/>
              <a:cs typeface="Segoe UI Semilight" panose="020B0402040204020203" pitchFamily="34" charset="0"/>
            </a:endParaRPr>
          </a:p>
          <a:p>
            <a:pPr marL="0" indent="0">
              <a:buNone/>
            </a:pPr>
            <a:r>
              <a:rPr lang="en-GB" sz="1800" dirty="0">
                <a:latin typeface="Segoe UI Semilight" panose="020B0402040204020203" pitchFamily="34" charset="0"/>
                <a:cs typeface="Segoe UI Semilight" panose="020B0402040204020203" pitchFamily="34" charset="0"/>
              </a:rPr>
              <a:t>Jersey is a Crown Dependency. While it’s in the British Isles, it’s not part of the UK. Yet, it feels like a home from home, thanks to its sterling currency and familiar high street shops, restaurants and supermarkets. </a:t>
            </a:r>
          </a:p>
          <a:p>
            <a:pPr marL="0" indent="0">
              <a:buNone/>
            </a:pPr>
            <a:endParaRPr lang="en-GB" sz="14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673470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0" name="Rectangle 410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No photo description available.">
            <a:extLst>
              <a:ext uri="{FF2B5EF4-FFF2-40B4-BE49-F238E27FC236}">
                <a16:creationId xmlns:a16="http://schemas.microsoft.com/office/drawing/2014/main" id="{4C315678-F72D-8479-E27C-83E037FA00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436"/>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4112" name="Rectangle 41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3910361-BA02-F5A1-CC14-1202FAC61EA7}"/>
              </a:ext>
            </a:extLst>
          </p:cNvPr>
          <p:cNvSpPr>
            <a:spLocks noGrp="1"/>
          </p:cNvSpPr>
          <p:nvPr>
            <p:ph idx="1"/>
          </p:nvPr>
        </p:nvSpPr>
        <p:spPr>
          <a:xfrm>
            <a:off x="285750" y="466725"/>
            <a:ext cx="5534025" cy="5710238"/>
          </a:xfrm>
        </p:spPr>
        <p:txBody>
          <a:bodyPr>
            <a:noAutofit/>
          </a:bodyPr>
          <a:lstStyle/>
          <a:p>
            <a:pPr marL="0" indent="0">
              <a:buNone/>
            </a:pPr>
            <a:r>
              <a:rPr lang="en-GB" sz="1800" dirty="0">
                <a:latin typeface="Segoe UI Semilight" panose="020B0402040204020203" pitchFamily="34" charset="0"/>
                <a:cs typeface="Segoe UI Semilight" panose="020B0402040204020203" pitchFamily="34" charset="0"/>
              </a:rPr>
              <a:t>Jersey has a proud and complex history – from how it got its name, the plundering of Vikings in the ninth century, to a valuable island outpost, fought for over centuries by the English and French, whose traces remain in the </a:t>
            </a:r>
            <a:r>
              <a:rPr lang="en-GB" sz="1800" dirty="0" err="1">
                <a:latin typeface="Segoe UI Semilight" panose="020B0402040204020203" pitchFamily="34" charset="0"/>
                <a:cs typeface="Segoe UI Semilight" panose="020B0402040204020203" pitchFamily="34" charset="0"/>
              </a:rPr>
              <a:t>Jèrriais</a:t>
            </a:r>
            <a:r>
              <a:rPr lang="en-GB" sz="1800" dirty="0">
                <a:latin typeface="Segoe UI Semilight" panose="020B0402040204020203" pitchFamily="34" charset="0"/>
                <a:cs typeface="Segoe UI Semilight" panose="020B0402040204020203" pitchFamily="34" charset="0"/>
              </a:rPr>
              <a:t> language, in the names of streets and long-established families, and in the heritage of the legislature.</a:t>
            </a:r>
          </a:p>
          <a:p>
            <a:pPr marL="0" indent="0">
              <a:buNone/>
            </a:pPr>
            <a:endParaRPr lang="en-GB" sz="1800" dirty="0">
              <a:latin typeface="Segoe UI Semilight" panose="020B0402040204020203" pitchFamily="34" charset="0"/>
              <a:cs typeface="Segoe UI Semilight" panose="020B0402040204020203" pitchFamily="34" charset="0"/>
            </a:endParaRPr>
          </a:p>
          <a:p>
            <a:pPr marL="0" indent="0">
              <a:buNone/>
            </a:pPr>
            <a:r>
              <a:rPr lang="en-GB" sz="1800" dirty="0">
                <a:latin typeface="Segoe UI Semilight" panose="020B0402040204020203" pitchFamily="34" charset="0"/>
                <a:cs typeface="Segoe UI Semilight" panose="020B0402040204020203" pitchFamily="34" charset="0"/>
              </a:rPr>
              <a:t>Its occupation by German forces during World War II left a deep imprint on the island's character, as well as visible reminders – from the gun emplacements dotted around the coast to the underground hospital, which is now a war museum. These are now an important part of our cultural heritage, as are the historic castles, forts and Martello Towers that defended the island.</a:t>
            </a:r>
          </a:p>
          <a:p>
            <a:pPr marL="0" indent="0">
              <a:buNone/>
            </a:pPr>
            <a:endParaRPr lang="en-GB" sz="1800" dirty="0">
              <a:latin typeface="Segoe UI Semilight" panose="020B0402040204020203" pitchFamily="34" charset="0"/>
              <a:cs typeface="Segoe UI Semilight" panose="020B0402040204020203" pitchFamily="34" charset="0"/>
            </a:endParaRPr>
          </a:p>
          <a:p>
            <a:pPr marL="0" indent="0">
              <a:buNone/>
            </a:pPr>
            <a:r>
              <a:rPr lang="en-GB" sz="1800" dirty="0">
                <a:latin typeface="Segoe UI Semilight" panose="020B0402040204020203" pitchFamily="34" charset="0"/>
                <a:cs typeface="Segoe UI Semilight" panose="020B0402040204020203" pitchFamily="34" charset="0"/>
              </a:rPr>
              <a:t>Relocating here means you’ll enjoy the best that outdoor island life has to offer. From beach walks to coastal drives, from boat trips to water sports, and from heritage sites to rolling countryside – you’ll have your pick of what to see and do.</a:t>
            </a:r>
          </a:p>
        </p:txBody>
      </p:sp>
    </p:spTree>
    <p:extLst>
      <p:ext uri="{BB962C8B-B14F-4D97-AF65-F5344CB8AC3E}">
        <p14:creationId xmlns:p14="http://schemas.microsoft.com/office/powerpoint/2010/main" val="2386919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No photo description available.">
            <a:extLst>
              <a:ext uri="{FF2B5EF4-FFF2-40B4-BE49-F238E27FC236}">
                <a16:creationId xmlns:a16="http://schemas.microsoft.com/office/drawing/2014/main" id="{042671CA-6B6E-BBB2-CC49-CE67DF61AB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861" b="37946"/>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5" name="Rectangle 410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2B7AC9-A68D-0DC1-DAA2-96759F1E9823}"/>
              </a:ext>
            </a:extLst>
          </p:cNvPr>
          <p:cNvSpPr>
            <a:spLocks noGrp="1"/>
          </p:cNvSpPr>
          <p:nvPr>
            <p:ph type="title"/>
          </p:nvPr>
        </p:nvSpPr>
        <p:spPr>
          <a:xfrm>
            <a:off x="7531610" y="0"/>
            <a:ext cx="4439566" cy="1899912"/>
          </a:xfrm>
        </p:spPr>
        <p:txBody>
          <a:bodyPr>
            <a:normAutofit/>
          </a:bodyPr>
          <a:lstStyle/>
          <a:p>
            <a:r>
              <a:rPr lang="en-GB" sz="2800" dirty="0">
                <a:latin typeface="Segoe UI Semibold" panose="020B0702040204020203" pitchFamily="34" charset="0"/>
                <a:cs typeface="Segoe UI Semibold" panose="020B0702040204020203" pitchFamily="34" charset="0"/>
              </a:rPr>
              <a:t>About the States of Jersey Ambulance Service </a:t>
            </a:r>
          </a:p>
        </p:txBody>
      </p:sp>
      <p:sp>
        <p:nvSpPr>
          <p:cNvPr id="3" name="Content Placeholder 2">
            <a:extLst>
              <a:ext uri="{FF2B5EF4-FFF2-40B4-BE49-F238E27FC236}">
                <a16:creationId xmlns:a16="http://schemas.microsoft.com/office/drawing/2014/main" id="{D35BD110-FDBC-5939-08F1-B9A0D0D7F648}"/>
              </a:ext>
            </a:extLst>
          </p:cNvPr>
          <p:cNvSpPr>
            <a:spLocks noGrp="1"/>
          </p:cNvSpPr>
          <p:nvPr>
            <p:ph idx="1"/>
          </p:nvPr>
        </p:nvSpPr>
        <p:spPr>
          <a:xfrm>
            <a:off x="7531610" y="1509205"/>
            <a:ext cx="4439566" cy="5214490"/>
          </a:xfrm>
        </p:spPr>
        <p:txBody>
          <a:bodyPr>
            <a:normAutofit/>
          </a:bodyPr>
          <a:lstStyle/>
          <a:p>
            <a:pPr marL="0" indent="0">
              <a:buNone/>
            </a:pPr>
            <a:r>
              <a:rPr lang="en-GB" sz="1800" b="0" i="0" dirty="0">
                <a:effectLst/>
                <a:latin typeface="Segoe UI Semilight" panose="020B0402040204020203" pitchFamily="34" charset="0"/>
                <a:cs typeface="Segoe UI Semilight" panose="020B0402040204020203" pitchFamily="34" charset="0"/>
              </a:rPr>
              <a:t>When incidents happen we are amongst the first responders when the community needs help. Our team provides an emergency service, 24 hours a day seven days a week to help Islanders in need.</a:t>
            </a:r>
          </a:p>
          <a:p>
            <a:pPr marL="0" indent="0">
              <a:buNone/>
            </a:pPr>
            <a:r>
              <a:rPr lang="en-GB" sz="1800" b="0" i="0" dirty="0">
                <a:effectLst/>
                <a:latin typeface="Segoe UI Semilight" panose="020B0402040204020203" pitchFamily="34" charset="0"/>
                <a:cs typeface="Segoe UI Semilight" panose="020B0402040204020203" pitchFamily="34" charset="0"/>
              </a:rPr>
              <a:t>Our Ambulance Service takes pride in delivering the extraordinary every day to keep people safe and help those who need it most. From sporting to road accidents, home incidents to multi service responses our team cover all bases</a:t>
            </a:r>
            <a:r>
              <a:rPr lang="en-GB" sz="1800" dirty="0">
                <a:latin typeface="Segoe UI Semilight" panose="020B0402040204020203" pitchFamily="34" charset="0"/>
                <a:cs typeface="Segoe UI Semilight" panose="020B0402040204020203" pitchFamily="34" charset="0"/>
              </a:rPr>
              <a:t>. </a:t>
            </a:r>
          </a:p>
          <a:p>
            <a:pPr marL="0" indent="0">
              <a:buNone/>
            </a:pPr>
            <a:r>
              <a:rPr lang="en-GB" sz="1800" dirty="0">
                <a:latin typeface="Segoe UI Semilight" panose="020B0402040204020203" pitchFamily="34" charset="0"/>
                <a:cs typeface="Segoe UI Semilight" panose="020B0402040204020203" pitchFamily="34" charset="0"/>
              </a:rPr>
              <a:t>We have to be prepared for all eventualities, providing the island’s answer for both minor and major incidents. </a:t>
            </a:r>
          </a:p>
          <a:p>
            <a:pPr marL="0" indent="0">
              <a:buNone/>
            </a:pPr>
            <a:r>
              <a:rPr lang="en-GB" sz="1800" dirty="0">
                <a:latin typeface="Segoe UI Semilight" panose="020B0402040204020203" pitchFamily="34" charset="0"/>
                <a:cs typeface="Segoe UI Semilight" panose="020B0402040204020203" pitchFamily="34" charset="0"/>
              </a:rPr>
              <a:t>As well as emergency care, our work covers patient transport, safety advice, outreach with local schools and attending community events.</a:t>
            </a:r>
          </a:p>
          <a:p>
            <a:pPr marL="0" indent="0">
              <a:buNone/>
            </a:pPr>
            <a:endParaRPr lang="en-GB" sz="1800" dirty="0">
              <a:latin typeface="Segoe UI Semilight" panose="020B0402040204020203" pitchFamily="34" charset="0"/>
              <a:cs typeface="Segoe UI Semilight" panose="020B0402040204020203" pitchFamily="34" charset="0"/>
            </a:endParaRPr>
          </a:p>
          <a:p>
            <a:pPr marL="0" indent="0">
              <a:buNone/>
            </a:pPr>
            <a:endParaRPr lang="en-GB" sz="1800" b="0" i="0" dirty="0">
              <a:effectLst/>
              <a:latin typeface="Segoe UI Semilight" panose="020B0402040204020203" pitchFamily="34" charset="0"/>
              <a:cs typeface="Segoe UI Semilight" panose="020B0402040204020203" pitchFamily="34" charset="0"/>
            </a:endParaRPr>
          </a:p>
          <a:p>
            <a:pPr marL="0" indent="0">
              <a:buNone/>
            </a:pPr>
            <a:endParaRPr lang="en-GB" sz="1400" dirty="0">
              <a:latin typeface="lato" panose="020F0502020204030204" pitchFamily="34" charset="0"/>
            </a:endParaRPr>
          </a:p>
          <a:p>
            <a:pPr marL="0" indent="0">
              <a:buNone/>
            </a:pPr>
            <a:endParaRPr lang="en-GB" sz="1400" dirty="0"/>
          </a:p>
        </p:txBody>
      </p:sp>
    </p:spTree>
    <p:extLst>
      <p:ext uri="{BB962C8B-B14F-4D97-AF65-F5344CB8AC3E}">
        <p14:creationId xmlns:p14="http://schemas.microsoft.com/office/powerpoint/2010/main" val="1246904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5150" name="Rectangle 5137">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B7859C-B60F-1995-911D-1C02957303F3}"/>
              </a:ext>
            </a:extLst>
          </p:cNvPr>
          <p:cNvSpPr>
            <a:spLocks noGrp="1"/>
          </p:cNvSpPr>
          <p:nvPr>
            <p:ph type="title"/>
          </p:nvPr>
        </p:nvSpPr>
        <p:spPr>
          <a:xfrm>
            <a:off x="567891" y="118388"/>
            <a:ext cx="10515600" cy="1141401"/>
          </a:xfrm>
        </p:spPr>
        <p:txBody>
          <a:bodyPr>
            <a:normAutofit/>
          </a:bodyPr>
          <a:lstStyle/>
          <a:p>
            <a:r>
              <a:rPr lang="en-GB" sz="2800" dirty="0">
                <a:solidFill>
                  <a:srgbClr val="FFFFFF"/>
                </a:solidFill>
                <a:latin typeface="Segoe UI Semibold" panose="020B0702040204020203" pitchFamily="34" charset="0"/>
                <a:cs typeface="Segoe UI Semibold" panose="020B0702040204020203" pitchFamily="34" charset="0"/>
              </a:rPr>
              <a:t>Our Core Principles </a:t>
            </a:r>
          </a:p>
        </p:txBody>
      </p:sp>
      <p:sp>
        <p:nvSpPr>
          <p:cNvPr id="3" name="Content Placeholder 2">
            <a:extLst>
              <a:ext uri="{FF2B5EF4-FFF2-40B4-BE49-F238E27FC236}">
                <a16:creationId xmlns:a16="http://schemas.microsoft.com/office/drawing/2014/main" id="{E44B7AC7-8CD3-F0BA-D42E-5D20363271C0}"/>
              </a:ext>
            </a:extLst>
          </p:cNvPr>
          <p:cNvSpPr>
            <a:spLocks noGrp="1"/>
          </p:cNvSpPr>
          <p:nvPr>
            <p:ph idx="1"/>
          </p:nvPr>
        </p:nvSpPr>
        <p:spPr>
          <a:xfrm>
            <a:off x="567891" y="1174282"/>
            <a:ext cx="11290431" cy="5342021"/>
          </a:xfrm>
        </p:spPr>
        <p:txBody>
          <a:bodyPr>
            <a:normAutofit/>
          </a:bodyPr>
          <a:lstStyle/>
          <a:p>
            <a:pPr marL="0" indent="0">
              <a:buNone/>
            </a:pPr>
            <a:r>
              <a:rPr lang="en-GB" sz="1800" dirty="0">
                <a:solidFill>
                  <a:srgbClr val="FFFFFF"/>
                </a:solidFill>
                <a:latin typeface="Segoe UI Semilight" panose="020B0402040204020203" pitchFamily="34" charset="0"/>
                <a:cs typeface="Segoe UI Semilight" panose="020B0402040204020203" pitchFamily="34" charset="0"/>
              </a:rPr>
              <a:t>Our guiding principles and values apply across our service to ensure a person-centred approach is maintained in all that we achieve. A person-centred approach means that people are treated with dignity and respect and can make informed decisions, where possible, about the care we provide	</a:t>
            </a:r>
          </a:p>
          <a:p>
            <a:pPr marL="0" indent="0">
              <a:buNone/>
            </a:pPr>
            <a:endParaRPr lang="en-GB" sz="1800" dirty="0">
              <a:solidFill>
                <a:srgbClr val="FFFFFF"/>
              </a:solidFill>
              <a:latin typeface="Segoe UI Semilight" panose="020B0402040204020203" pitchFamily="34" charset="0"/>
              <a:cs typeface="Segoe UI Semilight" panose="020B0402040204020203" pitchFamily="34" charset="0"/>
            </a:endParaRPr>
          </a:p>
          <a:p>
            <a:pPr marL="0" indent="0">
              <a:buNone/>
            </a:pPr>
            <a:r>
              <a:rPr lang="en-GB" sz="1800" dirty="0">
                <a:solidFill>
                  <a:srgbClr val="FFFFFF"/>
                </a:solidFill>
                <a:latin typeface="Segoe UI Semilight" panose="020B0402040204020203" pitchFamily="34" charset="0"/>
                <a:cs typeface="Segoe UI Semilight" panose="020B0402040204020203" pitchFamily="34" charset="0"/>
              </a:rPr>
              <a:t>	</a:t>
            </a:r>
            <a:r>
              <a:rPr lang="en-GB" sz="1800" b="1" dirty="0">
                <a:solidFill>
                  <a:srgbClr val="FFFFFF"/>
                </a:solidFill>
                <a:latin typeface="Segoe UI Semilight" panose="020B0402040204020203" pitchFamily="34" charset="0"/>
                <a:cs typeface="Segoe UI Semilight" panose="020B0402040204020203" pitchFamily="34" charset="0"/>
              </a:rPr>
              <a:t>Mission </a:t>
            </a:r>
            <a:r>
              <a:rPr lang="en-GB" sz="1800" u="sng" dirty="0">
                <a:solidFill>
                  <a:srgbClr val="FFFFFF"/>
                </a:solidFill>
                <a:latin typeface="Segoe UI Semilight" panose="020B0402040204020203" pitchFamily="34" charset="0"/>
                <a:cs typeface="Segoe UI Semilight" panose="020B0402040204020203" pitchFamily="34" charset="0"/>
              </a:rPr>
              <a:t> </a:t>
            </a:r>
          </a:p>
          <a:p>
            <a:pPr marL="0" indent="0">
              <a:buNone/>
            </a:pPr>
            <a:r>
              <a:rPr lang="en-GB" sz="1800" dirty="0">
                <a:solidFill>
                  <a:srgbClr val="FFFFFF"/>
                </a:solidFill>
                <a:latin typeface="Segoe UI Semilight" panose="020B0402040204020203" pitchFamily="34" charset="0"/>
                <a:cs typeface="Segoe UI Semilight" panose="020B0402040204020203" pitchFamily="34" charset="0"/>
              </a:rPr>
              <a:t>	To deliver exceptional patient centred services through a skilled and committed workforce. </a:t>
            </a:r>
          </a:p>
          <a:p>
            <a:pPr marL="0" indent="0">
              <a:buNone/>
            </a:pPr>
            <a:endParaRPr lang="en-GB" sz="1800" dirty="0">
              <a:solidFill>
                <a:srgbClr val="FFFFFF"/>
              </a:solidFill>
              <a:latin typeface="Segoe UI Semilight" panose="020B0402040204020203" pitchFamily="34" charset="0"/>
              <a:cs typeface="Segoe UI Semilight" panose="020B0402040204020203" pitchFamily="34" charset="0"/>
            </a:endParaRPr>
          </a:p>
          <a:p>
            <a:pPr marL="0" indent="0">
              <a:buNone/>
            </a:pPr>
            <a:r>
              <a:rPr lang="en-GB" sz="1800" dirty="0">
                <a:solidFill>
                  <a:srgbClr val="FFFFFF"/>
                </a:solidFill>
                <a:latin typeface="Segoe UI Semilight" panose="020B0402040204020203" pitchFamily="34" charset="0"/>
                <a:cs typeface="Segoe UI Semilight" panose="020B0402040204020203" pitchFamily="34" charset="0"/>
              </a:rPr>
              <a:t>	</a:t>
            </a:r>
            <a:r>
              <a:rPr lang="en-GB" sz="1800" b="1" dirty="0">
                <a:solidFill>
                  <a:srgbClr val="FFFFFF"/>
                </a:solidFill>
                <a:latin typeface="Segoe UI Semilight" panose="020B0402040204020203" pitchFamily="34" charset="0"/>
                <a:cs typeface="Segoe UI Semilight" panose="020B0402040204020203" pitchFamily="34" charset="0"/>
              </a:rPr>
              <a:t>Vision  </a:t>
            </a:r>
          </a:p>
          <a:p>
            <a:pPr marL="0" indent="0">
              <a:buNone/>
            </a:pPr>
            <a:r>
              <a:rPr lang="en-GB" sz="1800" dirty="0">
                <a:solidFill>
                  <a:srgbClr val="FFFFFF"/>
                </a:solidFill>
                <a:latin typeface="Segoe UI Semilight" panose="020B0402040204020203" pitchFamily="34" charset="0"/>
                <a:cs typeface="Segoe UI Semilight" panose="020B0402040204020203" pitchFamily="34" charset="0"/>
              </a:rPr>
              <a:t>	Delivering the right patient care, in the right place, at the right time through modern, effective and 	committed workforce, that is collaborative and responsive to the needs of Jersey’s communities. </a:t>
            </a:r>
          </a:p>
          <a:p>
            <a:pPr marL="0" indent="0">
              <a:buNone/>
            </a:pPr>
            <a:endParaRPr lang="en-GB" sz="1800" dirty="0">
              <a:solidFill>
                <a:srgbClr val="FFFFFF"/>
              </a:solidFill>
              <a:latin typeface="Segoe UI Semilight" panose="020B0402040204020203" pitchFamily="34" charset="0"/>
              <a:cs typeface="Segoe UI Semilight" panose="020B0402040204020203" pitchFamily="34" charset="0"/>
            </a:endParaRPr>
          </a:p>
          <a:p>
            <a:pPr marL="0" indent="0">
              <a:buNone/>
            </a:pPr>
            <a:r>
              <a:rPr lang="en-GB" sz="1800" dirty="0">
                <a:solidFill>
                  <a:srgbClr val="FFFFFF"/>
                </a:solidFill>
                <a:latin typeface="Segoe UI Semilight" panose="020B0402040204020203" pitchFamily="34" charset="0"/>
                <a:cs typeface="Segoe UI Semilight" panose="020B0402040204020203" pitchFamily="34" charset="0"/>
              </a:rPr>
              <a:t>	</a:t>
            </a:r>
            <a:r>
              <a:rPr lang="en-GB" sz="1800" b="1" dirty="0">
                <a:solidFill>
                  <a:srgbClr val="FFFFFF"/>
                </a:solidFill>
                <a:latin typeface="Segoe UI Semilight" panose="020B0402040204020203" pitchFamily="34" charset="0"/>
                <a:cs typeface="Segoe UI Semilight" panose="020B0402040204020203" pitchFamily="34" charset="0"/>
              </a:rPr>
              <a:t>Ambulance Service Guiding Principles </a:t>
            </a:r>
          </a:p>
          <a:p>
            <a:pPr marL="0" indent="0">
              <a:buNone/>
            </a:pPr>
            <a:r>
              <a:rPr lang="en-GB" sz="1800" dirty="0">
                <a:solidFill>
                  <a:srgbClr val="FFFFFF"/>
                </a:solidFill>
                <a:latin typeface="Segoe UI Semilight" panose="020B0402040204020203" pitchFamily="34" charset="0"/>
                <a:cs typeface="Segoe UI Semilight" panose="020B0402040204020203" pitchFamily="34" charset="0"/>
              </a:rPr>
              <a:t>	As part of the wider Justice and Home Affairs Department and Government, we are guided in 	everything we do, though our public service values. Whilst supporting the Government of Jersey values, 	we recognise as an Ambulance Service we need to be community focused and safe in everything we do.</a:t>
            </a:r>
          </a:p>
          <a:p>
            <a:pPr marL="0" indent="0">
              <a:buNone/>
            </a:pPr>
            <a:r>
              <a:rPr lang="en-GB" sz="1800" dirty="0">
                <a:solidFill>
                  <a:srgbClr val="FFFFFF"/>
                </a:solidFill>
                <a:latin typeface="Segoe UI Semilight" panose="020B0402040204020203" pitchFamily="34" charset="0"/>
                <a:cs typeface="Segoe UI Semilight" panose="020B0402040204020203" pitchFamily="34" charset="0"/>
              </a:rPr>
              <a:t>	</a:t>
            </a:r>
          </a:p>
          <a:p>
            <a:pPr marL="0" indent="0">
              <a:buNone/>
            </a:pPr>
            <a:endParaRPr lang="en-GB" sz="1800" dirty="0">
              <a:solidFill>
                <a:srgbClr val="FFFFFF"/>
              </a:solidFill>
              <a:latin typeface="Segoe UI Semilight" panose="020B0402040204020203" pitchFamily="34" charset="0"/>
              <a:cs typeface="Segoe UI Semilight" panose="020B0402040204020203" pitchFamily="34" charset="0"/>
            </a:endParaRPr>
          </a:p>
          <a:p>
            <a:pPr marL="0" indent="0">
              <a:buNone/>
            </a:pPr>
            <a:endParaRPr lang="en-GB" sz="1800" dirty="0">
              <a:solidFill>
                <a:srgbClr val="FFFFFF"/>
              </a:solidFill>
              <a:latin typeface="Segoe UI Semilight" panose="020B0402040204020203" pitchFamily="34" charset="0"/>
              <a:cs typeface="Segoe UI Semilight" panose="020B0402040204020203" pitchFamily="34" charset="0"/>
            </a:endParaRPr>
          </a:p>
          <a:p>
            <a:pPr marL="0" indent="0">
              <a:buNone/>
            </a:pPr>
            <a:endParaRPr lang="en-GB" sz="1800" dirty="0">
              <a:solidFill>
                <a:srgbClr val="FFFFFF"/>
              </a:solidFill>
              <a:latin typeface="Segoe UI Semilight" panose="020B0402040204020203" pitchFamily="34" charset="0"/>
              <a:cs typeface="Segoe UI Semilight" panose="020B0402040204020203" pitchFamily="34" charset="0"/>
            </a:endParaRPr>
          </a:p>
          <a:p>
            <a:pPr marL="0" indent="0">
              <a:buNone/>
            </a:pPr>
            <a:endParaRPr lang="en-GB" sz="1800" dirty="0">
              <a:solidFill>
                <a:srgbClr val="FFFFFF"/>
              </a:solidFill>
              <a:effectLst/>
              <a:latin typeface="Segoe UI Semilight" panose="020B0402040204020203" pitchFamily="34" charset="0"/>
              <a:ea typeface="Times New Roman" panose="02020603050405020304" pitchFamily="18" charset="0"/>
              <a:cs typeface="Segoe UI Semilight" panose="020B0402040204020203" pitchFamily="34" charset="0"/>
            </a:endParaRPr>
          </a:p>
          <a:p>
            <a:pPr marL="0" indent="0">
              <a:buNone/>
            </a:pPr>
            <a:endParaRPr lang="en-GB" sz="1800" dirty="0">
              <a:solidFill>
                <a:srgbClr val="FFFFFF"/>
              </a:solidFill>
              <a:latin typeface="Segoe UI Semilight" panose="020B0402040204020203" pitchFamily="34" charset="0"/>
              <a:cs typeface="Segoe UI Semilight" panose="020B0402040204020203" pitchFamily="34" charset="0"/>
            </a:endParaRPr>
          </a:p>
        </p:txBody>
      </p:sp>
      <p:pic>
        <p:nvPicPr>
          <p:cNvPr id="6" name="Graphic 5" descr="Ambulance with solid fill">
            <a:extLst>
              <a:ext uri="{FF2B5EF4-FFF2-40B4-BE49-F238E27FC236}">
                <a16:creationId xmlns:a16="http://schemas.microsoft.com/office/drawing/2014/main" id="{15613629-96E7-9169-94C4-A64A6636D46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7891" y="2337458"/>
            <a:ext cx="914400" cy="914400"/>
          </a:xfrm>
          <a:prstGeom prst="rect">
            <a:avLst/>
          </a:prstGeom>
        </p:spPr>
      </p:pic>
      <p:pic>
        <p:nvPicPr>
          <p:cNvPr id="16" name="Graphic 15" descr="Cpr with solid fill">
            <a:extLst>
              <a:ext uri="{FF2B5EF4-FFF2-40B4-BE49-F238E27FC236}">
                <a16:creationId xmlns:a16="http://schemas.microsoft.com/office/drawing/2014/main" id="{1ED101A8-1347-F1B1-97B0-496FD4ED0B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0873" y="3630276"/>
            <a:ext cx="914400" cy="914400"/>
          </a:xfrm>
          <a:prstGeom prst="rect">
            <a:avLst/>
          </a:prstGeom>
        </p:spPr>
      </p:pic>
      <p:pic>
        <p:nvPicPr>
          <p:cNvPr id="18" name="Graphic 17" descr="Heart with pulse with solid fill">
            <a:extLst>
              <a:ext uri="{FF2B5EF4-FFF2-40B4-BE49-F238E27FC236}">
                <a16:creationId xmlns:a16="http://schemas.microsoft.com/office/drawing/2014/main" id="{2371940D-E250-6BBC-F567-EF2A2E0CFFB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0873" y="5015567"/>
            <a:ext cx="914400" cy="914400"/>
          </a:xfrm>
          <a:prstGeom prst="rect">
            <a:avLst/>
          </a:prstGeom>
        </p:spPr>
      </p:pic>
    </p:spTree>
    <p:extLst>
      <p:ext uri="{BB962C8B-B14F-4D97-AF65-F5344CB8AC3E}">
        <p14:creationId xmlns:p14="http://schemas.microsoft.com/office/powerpoint/2010/main" val="2745269368"/>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4515A9-5B81-BA7E-4C80-5CC6B2D91F48}"/>
              </a:ext>
            </a:extLst>
          </p:cNvPr>
          <p:cNvPicPr>
            <a:picLocks noChangeAspect="1"/>
          </p:cNvPicPr>
          <p:nvPr/>
        </p:nvPicPr>
        <p:blipFill rotWithShape="1">
          <a:blip r:embed="rId2">
            <a:duotone>
              <a:prstClr val="black"/>
              <a:schemeClr val="tx2">
                <a:tint val="45000"/>
                <a:satMod val="400000"/>
              </a:schemeClr>
            </a:duotone>
            <a:alphaModFix amt="25000"/>
          </a:blip>
          <a:srcRect l="1517" r="39373"/>
          <a:stretch/>
        </p:blipFill>
        <p:spPr>
          <a:xfrm>
            <a:off x="0" y="10"/>
            <a:ext cx="12191980" cy="6857990"/>
          </a:xfrm>
          <a:prstGeom prst="rect">
            <a:avLst/>
          </a:prstGeom>
        </p:spPr>
      </p:pic>
      <p:sp>
        <p:nvSpPr>
          <p:cNvPr id="2" name="Title 1">
            <a:extLst>
              <a:ext uri="{FF2B5EF4-FFF2-40B4-BE49-F238E27FC236}">
                <a16:creationId xmlns:a16="http://schemas.microsoft.com/office/drawing/2014/main" id="{26C927DB-FBD9-0EFD-B1AB-54D9EF0D2752}"/>
              </a:ext>
            </a:extLst>
          </p:cNvPr>
          <p:cNvSpPr>
            <a:spLocks noGrp="1"/>
          </p:cNvSpPr>
          <p:nvPr>
            <p:ph type="title"/>
          </p:nvPr>
        </p:nvSpPr>
        <p:spPr>
          <a:xfrm>
            <a:off x="838201" y="131860"/>
            <a:ext cx="10515600" cy="1325563"/>
          </a:xfrm>
        </p:spPr>
        <p:txBody>
          <a:bodyPr>
            <a:normAutofit/>
          </a:bodyPr>
          <a:lstStyle/>
          <a:p>
            <a:r>
              <a:rPr lang="en-GB" sz="2800" dirty="0">
                <a:latin typeface="Segoe UI Semibold" panose="020B0702040204020203" pitchFamily="34" charset="0"/>
                <a:cs typeface="Segoe UI Semibold" panose="020B0702040204020203" pitchFamily="34" charset="0"/>
              </a:rPr>
              <a:t>Our Values </a:t>
            </a:r>
          </a:p>
        </p:txBody>
      </p:sp>
      <p:sp>
        <p:nvSpPr>
          <p:cNvPr id="3" name="Content Placeholder 2">
            <a:extLst>
              <a:ext uri="{FF2B5EF4-FFF2-40B4-BE49-F238E27FC236}">
                <a16:creationId xmlns:a16="http://schemas.microsoft.com/office/drawing/2014/main" id="{28981EC9-FD19-4308-F5D7-C51E682C1EE1}"/>
              </a:ext>
            </a:extLst>
          </p:cNvPr>
          <p:cNvSpPr>
            <a:spLocks noGrp="1"/>
          </p:cNvSpPr>
          <p:nvPr>
            <p:ph idx="1"/>
          </p:nvPr>
        </p:nvSpPr>
        <p:spPr>
          <a:xfrm>
            <a:off x="1875452" y="1343608"/>
            <a:ext cx="9478347" cy="5290839"/>
          </a:xfrm>
        </p:spPr>
        <p:txBody>
          <a:bodyPr vert="horz" lIns="91440" tIns="45720" rIns="91440" bIns="45720" rtlCol="0" anchor="t">
            <a:normAutofit/>
          </a:bodyPr>
          <a:lstStyle/>
          <a:p>
            <a:pPr marL="0" indent="0">
              <a:buNone/>
            </a:pPr>
            <a:r>
              <a:rPr lang="en-GB" sz="1800" b="1" dirty="0">
                <a:latin typeface="Segoe UI Semilight" panose="020B0402040204020203" pitchFamily="34" charset="0"/>
                <a:cs typeface="Segoe UI Semilight" panose="020B0402040204020203" pitchFamily="34" charset="0"/>
              </a:rPr>
              <a:t>We are respectful                                                                                                                                   </a:t>
            </a:r>
            <a:r>
              <a:rPr lang="en-GB" sz="1800" dirty="0">
                <a:latin typeface="Segoe UI Semilight" panose="020B0402040204020203" pitchFamily="34" charset="0"/>
                <a:cs typeface="Segoe UI Semilight" panose="020B0402040204020203" pitchFamily="34" charset="0"/>
              </a:rPr>
              <a:t>We care about people as individuals and show respect for their rights, views and feelings. </a:t>
            </a:r>
          </a:p>
          <a:p>
            <a:pPr marL="0" indent="0">
              <a:buNone/>
            </a:pPr>
            <a:endParaRPr lang="en-GB" sz="1800" dirty="0">
              <a:latin typeface="Segoe UI Semilight" panose="020B0402040204020203" pitchFamily="34" charset="0"/>
              <a:cs typeface="Segoe UI Semilight" panose="020B0402040204020203" pitchFamily="34" charset="0"/>
            </a:endParaRPr>
          </a:p>
          <a:p>
            <a:pPr marL="0" indent="0">
              <a:buNone/>
            </a:pPr>
            <a:r>
              <a:rPr lang="en-GB" sz="1800" b="1" dirty="0">
                <a:latin typeface="Segoe UI Semilight" panose="020B0402040204020203" pitchFamily="34" charset="0"/>
                <a:cs typeface="Segoe UI Semilight" panose="020B0402040204020203" pitchFamily="34" charset="0"/>
              </a:rPr>
              <a:t>We are better together                                                                                                                           </a:t>
            </a:r>
            <a:r>
              <a:rPr lang="en-GB" sz="1800" dirty="0">
                <a:latin typeface="Segoe UI Semilight" panose="020B0402040204020203" pitchFamily="34" charset="0"/>
                <a:cs typeface="Segoe UI Semilight" panose="020B0402040204020203" pitchFamily="34" charset="0"/>
              </a:rPr>
              <a:t>We share knowledge and expertise, valuing the benefits of working together.  </a:t>
            </a:r>
          </a:p>
          <a:p>
            <a:pPr marL="0" indent="0">
              <a:buNone/>
            </a:pPr>
            <a:endParaRPr lang="en-GB" sz="1800" b="1" dirty="0">
              <a:latin typeface="Segoe UI Semilight" panose="020B0402040204020203" pitchFamily="34" charset="0"/>
              <a:cs typeface="Segoe UI Semilight" panose="020B0402040204020203" pitchFamily="34" charset="0"/>
            </a:endParaRPr>
          </a:p>
          <a:p>
            <a:pPr marL="0" indent="0">
              <a:buNone/>
            </a:pPr>
            <a:r>
              <a:rPr lang="en-GB" sz="1800" b="1" dirty="0">
                <a:latin typeface="Segoe UI Semilight" panose="020B0402040204020203" pitchFamily="34" charset="0"/>
                <a:cs typeface="Segoe UI Semilight" panose="020B0402040204020203" pitchFamily="34" charset="0"/>
              </a:rPr>
              <a:t>We are always improving                                                                                                                                </a:t>
            </a:r>
            <a:r>
              <a:rPr lang="en-GB" sz="1800" dirty="0">
                <a:latin typeface="Segoe UI Semilight" panose="020B0402040204020203" pitchFamily="34" charset="0"/>
                <a:cs typeface="Segoe UI Semilight" panose="020B0402040204020203" pitchFamily="34" charset="0"/>
              </a:rPr>
              <a:t>We are continuously developing ourselves and our services to be the best they can be for Jersey. </a:t>
            </a:r>
          </a:p>
          <a:p>
            <a:pPr marL="0" indent="0">
              <a:buNone/>
            </a:pPr>
            <a:endParaRPr lang="en-GB" sz="1800" dirty="0">
              <a:latin typeface="Segoe UI Semilight" panose="020B0402040204020203" pitchFamily="34" charset="0"/>
              <a:cs typeface="Segoe UI Semilight" panose="020B0402040204020203" pitchFamily="34" charset="0"/>
            </a:endParaRPr>
          </a:p>
          <a:p>
            <a:pPr marL="0" indent="0">
              <a:buNone/>
            </a:pPr>
            <a:r>
              <a:rPr lang="en-GB" sz="1800" b="1" dirty="0">
                <a:latin typeface="Segoe UI Semilight" panose="020B0402040204020203" pitchFamily="34" charset="0"/>
                <a:cs typeface="Segoe UI Semilight" panose="020B0402040204020203" pitchFamily="34" charset="0"/>
              </a:rPr>
              <a:t>We are customer focused                                                                                                                       </a:t>
            </a:r>
            <a:r>
              <a:rPr lang="en-GB" sz="1800" dirty="0">
                <a:latin typeface="Segoe UI Semilight" panose="020B0402040204020203" pitchFamily="34" charset="0"/>
                <a:cs typeface="Segoe UI Semilight" panose="020B0402040204020203" pitchFamily="34" charset="0"/>
              </a:rPr>
              <a:t>We are passionate about making Jersey a better place to live and work for everyone. </a:t>
            </a:r>
          </a:p>
          <a:p>
            <a:pPr marL="0" indent="0">
              <a:buNone/>
            </a:pPr>
            <a:endParaRPr lang="en-GB" sz="1800" dirty="0">
              <a:latin typeface="Segoe UI Semilight" panose="020B0402040204020203" pitchFamily="34" charset="0"/>
              <a:cs typeface="Segoe UI Semilight" panose="020B0402040204020203" pitchFamily="34" charset="0"/>
            </a:endParaRPr>
          </a:p>
          <a:p>
            <a:pPr marL="0" indent="0">
              <a:buNone/>
            </a:pPr>
            <a:r>
              <a:rPr lang="en-GB" sz="1800" b="1" dirty="0">
                <a:latin typeface="Segoe UI Semilight"/>
                <a:cs typeface="Segoe UI Semilight"/>
              </a:rPr>
              <a:t>We  deliver                                                                                                                                 </a:t>
            </a:r>
            <a:r>
              <a:rPr lang="en-GB" sz="1800" dirty="0">
                <a:latin typeface="Segoe UI Semilight"/>
                <a:cs typeface="Segoe UI Semilight"/>
              </a:rPr>
              <a:t>We are proud of Jersey as a place and are passionate about shaping and delivering great public service. </a:t>
            </a:r>
            <a:endParaRPr lang="en-GB" sz="1800" dirty="0">
              <a:latin typeface="Segoe UI Semilight" panose="020B0402040204020203" pitchFamily="34" charset="0"/>
              <a:cs typeface="Segoe UI Semilight" panose="020B0402040204020203" pitchFamily="34" charset="0"/>
            </a:endParaRPr>
          </a:p>
        </p:txBody>
      </p:sp>
      <p:pic>
        <p:nvPicPr>
          <p:cNvPr id="6" name="Graphic 5" descr="Children with solid fill">
            <a:extLst>
              <a:ext uri="{FF2B5EF4-FFF2-40B4-BE49-F238E27FC236}">
                <a16:creationId xmlns:a16="http://schemas.microsoft.com/office/drawing/2014/main" id="{1131BCBE-348C-0F14-A808-223A5E35C1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199" y="1132073"/>
            <a:ext cx="914400" cy="914400"/>
          </a:xfrm>
          <a:prstGeom prst="rect">
            <a:avLst/>
          </a:prstGeom>
        </p:spPr>
      </p:pic>
      <p:pic>
        <p:nvPicPr>
          <p:cNvPr id="12" name="Graphic 11" descr="Medical with solid fill">
            <a:extLst>
              <a:ext uri="{FF2B5EF4-FFF2-40B4-BE49-F238E27FC236}">
                <a16:creationId xmlns:a16="http://schemas.microsoft.com/office/drawing/2014/main" id="{1F44D073-309B-C7C1-DB2A-61D9E025447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7581" y="3521699"/>
            <a:ext cx="914400" cy="914400"/>
          </a:xfrm>
          <a:prstGeom prst="rect">
            <a:avLst/>
          </a:prstGeom>
        </p:spPr>
      </p:pic>
      <p:pic>
        <p:nvPicPr>
          <p:cNvPr id="15" name="Graphic 14" descr="Suburban scene with solid fill">
            <a:extLst>
              <a:ext uri="{FF2B5EF4-FFF2-40B4-BE49-F238E27FC236}">
                <a16:creationId xmlns:a16="http://schemas.microsoft.com/office/drawing/2014/main" id="{600D4654-4A7B-00F1-031C-F3AC50D056F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7996" y="4660457"/>
            <a:ext cx="914400" cy="914400"/>
          </a:xfrm>
          <a:prstGeom prst="rect">
            <a:avLst/>
          </a:prstGeom>
        </p:spPr>
      </p:pic>
      <p:pic>
        <p:nvPicPr>
          <p:cNvPr id="19" name="Graphic 18" descr="Cheers with solid fill">
            <a:extLst>
              <a:ext uri="{FF2B5EF4-FFF2-40B4-BE49-F238E27FC236}">
                <a16:creationId xmlns:a16="http://schemas.microsoft.com/office/drawing/2014/main" id="{4F7A8E23-9D46-70E4-3D4F-F56B43A22F7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8095" y="2287583"/>
            <a:ext cx="914400" cy="914400"/>
          </a:xfrm>
          <a:prstGeom prst="rect">
            <a:avLst/>
          </a:prstGeom>
        </p:spPr>
      </p:pic>
      <p:pic>
        <p:nvPicPr>
          <p:cNvPr id="23" name="Graphic 22" descr="Doctor female with solid fill">
            <a:extLst>
              <a:ext uri="{FF2B5EF4-FFF2-40B4-BE49-F238E27FC236}">
                <a16:creationId xmlns:a16="http://schemas.microsoft.com/office/drawing/2014/main" id="{53E1101A-8564-55A4-B167-271844CAD7B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48095" y="5720047"/>
            <a:ext cx="914400" cy="914400"/>
          </a:xfrm>
          <a:prstGeom prst="rect">
            <a:avLst/>
          </a:prstGeom>
        </p:spPr>
      </p:pic>
    </p:spTree>
    <p:extLst>
      <p:ext uri="{BB962C8B-B14F-4D97-AF65-F5344CB8AC3E}">
        <p14:creationId xmlns:p14="http://schemas.microsoft.com/office/powerpoint/2010/main" val="2899582151"/>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04" name="Rectangle 8203">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9243619-81EF-A7EA-2415-532AB06DE4EE}"/>
              </a:ext>
            </a:extLst>
          </p:cNvPr>
          <p:cNvPicPr>
            <a:picLocks noChangeAspect="1"/>
          </p:cNvPicPr>
          <p:nvPr/>
        </p:nvPicPr>
        <p:blipFill rotWithShape="1">
          <a:blip r:embed="rId2">
            <a:alphaModFix amt="35000"/>
          </a:blip>
          <a:srcRect l="6103" r="18897"/>
          <a:stretch/>
        </p:blipFill>
        <p:spPr>
          <a:xfrm rot="16200000">
            <a:off x="2667000" y="-2667000"/>
            <a:ext cx="6858000" cy="12192000"/>
          </a:xfrm>
          <a:prstGeom prst="rect">
            <a:avLst/>
          </a:prstGeom>
        </p:spPr>
      </p:pic>
      <p:sp>
        <p:nvSpPr>
          <p:cNvPr id="3" name="Content Placeholder 2">
            <a:extLst>
              <a:ext uri="{FF2B5EF4-FFF2-40B4-BE49-F238E27FC236}">
                <a16:creationId xmlns:a16="http://schemas.microsoft.com/office/drawing/2014/main" id="{22A4F8A1-5B32-F087-3AE4-CB3CA5FD3562}"/>
              </a:ext>
            </a:extLst>
          </p:cNvPr>
          <p:cNvSpPr>
            <a:spLocks noGrp="1"/>
          </p:cNvSpPr>
          <p:nvPr>
            <p:ph idx="1"/>
          </p:nvPr>
        </p:nvSpPr>
        <p:spPr>
          <a:xfrm>
            <a:off x="838199" y="678656"/>
            <a:ext cx="10515600" cy="5847649"/>
          </a:xfrm>
        </p:spPr>
        <p:txBody>
          <a:bodyPr vert="horz" lIns="91440" tIns="45720" rIns="91440" bIns="45720" rtlCol="0" anchor="t">
            <a:normAutofit/>
          </a:bodyPr>
          <a:lstStyle/>
          <a:p>
            <a:pPr marL="0" indent="0">
              <a:spcAft>
                <a:spcPts val="800"/>
              </a:spcAft>
              <a:buNone/>
            </a:pPr>
            <a:r>
              <a:rPr lang="en-GB" kern="100" dirty="0">
                <a:solidFill>
                  <a:srgbClr val="FFFFFF"/>
                </a:solidFill>
                <a:latin typeface="Segoe UI Semibold" panose="020B0702040204020203" pitchFamily="34" charset="0"/>
                <a:ea typeface="Calibri" panose="020F0502020204030204" pitchFamily="34" charset="0"/>
                <a:cs typeface="Segoe UI Semibold" panose="020B0702040204020203" pitchFamily="34" charset="0"/>
              </a:rPr>
              <a:t>Our Opportunity – Head of Clinical Quality and Effectiveness </a:t>
            </a:r>
          </a:p>
          <a:p>
            <a:pPr marL="0" indent="0">
              <a:spcAft>
                <a:spcPts val="800"/>
              </a:spcAft>
              <a:buNone/>
            </a:pPr>
            <a:r>
              <a:rPr lang="en-GB" sz="1800" kern="100" dirty="0">
                <a:solidFill>
                  <a:srgbClr val="FFFFFF"/>
                </a:solidFill>
                <a:latin typeface="Segoe UI Semilight" panose="020B0402040204020203" pitchFamily="34" charset="0"/>
                <a:ea typeface="Calibri" panose="020F0502020204030204" pitchFamily="34" charset="0"/>
                <a:cs typeface="Segoe UI Semilight" panose="020B0402040204020203" pitchFamily="34" charset="0"/>
              </a:rPr>
              <a:t>We are seeking dedicated and passionate medical practitioners to make an impact and ensure the well-being of our expanding population. </a:t>
            </a:r>
          </a:p>
          <a:p>
            <a:pPr marL="0" indent="0">
              <a:spcAft>
                <a:spcPts val="800"/>
              </a:spcAft>
              <a:buNone/>
            </a:pPr>
            <a:r>
              <a:rPr lang="en-GB" sz="1800" kern="100" dirty="0">
                <a:solidFill>
                  <a:srgbClr val="FFFFFF"/>
                </a:solidFill>
                <a:effectLst/>
                <a:latin typeface="Segoe UI Semilight"/>
                <a:ea typeface="Calibri"/>
                <a:cs typeface="Segoe UI Semilight"/>
              </a:rPr>
              <a:t>Ou</a:t>
            </a:r>
            <a:r>
              <a:rPr lang="en-GB" sz="1800" kern="100" dirty="0">
                <a:solidFill>
                  <a:srgbClr val="FFFFFF"/>
                </a:solidFill>
                <a:latin typeface="Segoe UI Semilight"/>
                <a:ea typeface="Calibri"/>
                <a:cs typeface="Segoe UI Semilight"/>
              </a:rPr>
              <a:t>r team of Clinicians enjoy the benefits of one hospital in Jersey that covers most patient health needs. </a:t>
            </a:r>
            <a:endParaRPr lang="en-GB" sz="1800" kern="100" dirty="0">
              <a:solidFill>
                <a:srgbClr val="FFFFFF"/>
              </a:solidFill>
              <a:latin typeface="Segoe UI Semilight" panose="020B0402040204020203" pitchFamily="34" charset="0"/>
              <a:ea typeface="Calibri" panose="020F0502020204030204" pitchFamily="34" charset="0"/>
              <a:cs typeface="Segoe UI Semilight" panose="020B0402040204020203" pitchFamily="34" charset="0"/>
            </a:endParaRPr>
          </a:p>
          <a:p>
            <a:pPr marL="0" indent="0">
              <a:spcAft>
                <a:spcPts val="800"/>
              </a:spcAft>
              <a:buNone/>
            </a:pPr>
            <a:r>
              <a:rPr lang="en-GB" sz="1800" kern="100" dirty="0">
                <a:solidFill>
                  <a:srgbClr val="FFFFFF"/>
                </a:solidFill>
                <a:latin typeface="Segoe UI Semilight" panose="020B0402040204020203" pitchFamily="34" charset="0"/>
                <a:ea typeface="Calibri" panose="020F0502020204030204" pitchFamily="34" charset="0"/>
                <a:cs typeface="Segoe UI Semilight" panose="020B0402040204020203" pitchFamily="34" charset="0"/>
              </a:rPr>
              <a:t>One emergency services department – our ambulance team enjoy the close and collaborative relationship with the police, health and fire service. </a:t>
            </a:r>
          </a:p>
          <a:p>
            <a:pPr marL="0" indent="0">
              <a:spcAft>
                <a:spcPts val="800"/>
              </a:spcAft>
              <a:buNone/>
            </a:pPr>
            <a:r>
              <a:rPr lang="en-GB" sz="1800" kern="100" dirty="0">
                <a:solidFill>
                  <a:srgbClr val="FFFFFF"/>
                </a:solidFill>
                <a:latin typeface="Segoe UI Semilight"/>
                <a:ea typeface="Calibri"/>
                <a:cs typeface="Segoe UI Semilight"/>
              </a:rPr>
              <a:t>Due to the small size of Jersey the ambulance team are able to maximise patient care quickly and efficiently. </a:t>
            </a:r>
            <a:endParaRPr lang="en-GB" sz="1800" kern="100" dirty="0">
              <a:solidFill>
                <a:srgbClr val="FFFFFF"/>
              </a:solidFill>
              <a:latin typeface="Segoe UI Semilight" panose="020B0402040204020203" pitchFamily="34" charset="0"/>
              <a:ea typeface="Calibri" panose="020F0502020204030204" pitchFamily="34" charset="0"/>
              <a:cs typeface="Segoe UI Semilight" panose="020B0402040204020203" pitchFamily="34" charset="0"/>
            </a:endParaRPr>
          </a:p>
          <a:p>
            <a:pPr marL="0" indent="0">
              <a:spcAft>
                <a:spcPts val="800"/>
              </a:spcAft>
              <a:buNone/>
            </a:pPr>
            <a:r>
              <a:rPr lang="en-GB" sz="1800" kern="100" dirty="0">
                <a:solidFill>
                  <a:srgbClr val="FFFFFF"/>
                </a:solidFill>
                <a:latin typeface="Segoe UI Semilight"/>
                <a:ea typeface="Calibri"/>
                <a:cs typeface="Segoe UI Semilight"/>
              </a:rPr>
              <a:t>Jersey enjoys a close relationship with the UK including the same vehicles, equipment, JRCALC+ and free access to PARAPASS CPD. </a:t>
            </a:r>
            <a:endParaRPr lang="en-GB" sz="1800" kern="100" dirty="0">
              <a:solidFill>
                <a:srgbClr val="FFFFFF"/>
              </a:solidFill>
              <a:latin typeface="Segoe UI Semilight" panose="020B0402040204020203" pitchFamily="34" charset="0"/>
              <a:ea typeface="Calibri" panose="020F0502020204030204" pitchFamily="34" charset="0"/>
              <a:cs typeface="Segoe UI Semilight" panose="020B0402040204020203" pitchFamily="34" charset="0"/>
            </a:endParaRPr>
          </a:p>
          <a:p>
            <a:pPr marL="0" indent="0">
              <a:spcAft>
                <a:spcPts val="800"/>
              </a:spcAft>
              <a:buNone/>
            </a:pPr>
            <a:r>
              <a:rPr lang="en-GB" sz="1800" kern="100" dirty="0">
                <a:solidFill>
                  <a:srgbClr val="FFFFFF"/>
                </a:solidFill>
                <a:latin typeface="Segoe UI Semilight" panose="020B0402040204020203" pitchFamily="34" charset="0"/>
                <a:ea typeface="Calibri" panose="020F0502020204030204" pitchFamily="34" charset="0"/>
                <a:cs typeface="Segoe UI Semilight" panose="020B0402040204020203" pitchFamily="34" charset="0"/>
              </a:rPr>
              <a:t>We support your training requirements and encourage our team members to progress with their career ambitions. </a:t>
            </a:r>
          </a:p>
          <a:p>
            <a:pPr marL="0" indent="0">
              <a:spcAft>
                <a:spcPts val="800"/>
              </a:spcAft>
              <a:buNone/>
            </a:pPr>
            <a:r>
              <a:rPr lang="en-GB" sz="1800" kern="100" dirty="0">
                <a:solidFill>
                  <a:srgbClr val="FFFFFF"/>
                </a:solidFill>
                <a:latin typeface="Segoe UI Semilight" panose="020B0402040204020203" pitchFamily="34" charset="0"/>
                <a:ea typeface="Calibri" panose="020F0502020204030204" pitchFamily="34" charset="0"/>
                <a:cs typeface="Segoe UI Semilight" panose="020B0402040204020203" pitchFamily="34" charset="0"/>
              </a:rPr>
              <a:t>Be part of a high performing ambulance service – we consistently achieve a benchmark of 90</a:t>
            </a:r>
            <a:r>
              <a:rPr lang="en-GB" sz="1800" kern="100" baseline="30000" dirty="0">
                <a:solidFill>
                  <a:srgbClr val="FFFFFF"/>
                </a:solidFill>
                <a:latin typeface="Segoe UI Semilight" panose="020B0402040204020203" pitchFamily="34" charset="0"/>
                <a:ea typeface="Calibri" panose="020F0502020204030204" pitchFamily="34" charset="0"/>
                <a:cs typeface="Segoe UI Semilight" panose="020B0402040204020203" pitchFamily="34" charset="0"/>
              </a:rPr>
              <a:t>th</a:t>
            </a:r>
            <a:r>
              <a:rPr lang="en-GB" sz="1800" kern="100" dirty="0">
                <a:solidFill>
                  <a:srgbClr val="FFFFFF"/>
                </a:solidFill>
                <a:latin typeface="Segoe UI Semilight" panose="020B0402040204020203" pitchFamily="34" charset="0"/>
                <a:ea typeface="Calibri" panose="020F0502020204030204" pitchFamily="34" charset="0"/>
                <a:cs typeface="Segoe UI Semilight" panose="020B0402040204020203" pitchFamily="34" charset="0"/>
              </a:rPr>
              <a:t> centile in the ambulance response programme (ARP). </a:t>
            </a:r>
          </a:p>
        </p:txBody>
      </p:sp>
    </p:spTree>
    <p:extLst>
      <p:ext uri="{BB962C8B-B14F-4D97-AF65-F5344CB8AC3E}">
        <p14:creationId xmlns:p14="http://schemas.microsoft.com/office/powerpoint/2010/main" val="2168350214"/>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8332</TotalTime>
  <Words>1394</Words>
  <Application>Microsoft Macintosh PowerPoint</Application>
  <PresentationFormat>Widescreen</PresentationFormat>
  <Paragraphs>122</Paragraphs>
  <Slides>13</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Calibri Light</vt:lpstr>
      <vt:lpstr>lato</vt:lpstr>
      <vt:lpstr>Segoe UI Semibold</vt:lpstr>
      <vt:lpstr>Segoe UI Semilight</vt:lpstr>
      <vt:lpstr>Office Theme</vt:lpstr>
      <vt:lpstr>PowerPoint Presentation</vt:lpstr>
      <vt:lpstr>Contents</vt:lpstr>
      <vt:lpstr>PowerPoint Presentation</vt:lpstr>
      <vt:lpstr>About Jersey</vt:lpstr>
      <vt:lpstr>PowerPoint Presentation</vt:lpstr>
      <vt:lpstr>About the States of Jersey Ambulance Service </vt:lpstr>
      <vt:lpstr>Our Core Principles </vt:lpstr>
      <vt:lpstr>Our Values </vt:lpstr>
      <vt:lpstr>PowerPoint Presentation</vt:lpstr>
      <vt:lpstr>PowerPoint Presentation</vt:lpstr>
      <vt:lpstr>To be successful you will: </vt:lpstr>
      <vt:lpstr>PowerPoint Presentation</vt:lpstr>
      <vt:lpstr>Application process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Mathew</dc:creator>
  <cp:lastModifiedBy>Edward Le Gallais</cp:lastModifiedBy>
  <cp:revision>31</cp:revision>
  <cp:lastPrinted>2024-03-08T09:03:11Z</cp:lastPrinted>
  <dcterms:created xsi:type="dcterms:W3CDTF">2023-08-29T11:00:15Z</dcterms:created>
  <dcterms:modified xsi:type="dcterms:W3CDTF">2024-03-21T09:02:04Z</dcterms:modified>
</cp:coreProperties>
</file>